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2" r:id="rId23"/>
    <p:sldId id="279" r:id="rId24"/>
    <p:sldId id="280" r:id="rId25"/>
    <p:sldId id="281" r:id="rId26"/>
    <p:sldId id="27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8" autoAdjust="0"/>
    <p:restoredTop sz="85857" autoAdjust="0"/>
  </p:normalViewPr>
  <p:slideViewPr>
    <p:cSldViewPr snapToGrid="0">
      <p:cViewPr varScale="1">
        <p:scale>
          <a:sx n="99" d="100"/>
          <a:sy n="99" d="100"/>
        </p:scale>
        <p:origin x="1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CDBA3-550B-487D-982C-5492FC59E281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BCFAA-7A7E-4448-A6E0-7E832DA9E3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BCFAA-7A7E-4448-A6E0-7E832DA9E33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50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40269"/>
              </a:lnSpc>
            </a:pPr>
            <a:r>
              <a:rPr lang="en-US" altLang="ko-KR" sz="1200" spc="-100" dirty="0">
                <a:solidFill>
                  <a:srgbClr val="333333"/>
                </a:solidFill>
              </a:rPr>
              <a:t>- </a:t>
            </a:r>
            <a:r>
              <a:rPr lang="ko-KR" altLang="en-US" sz="1200" spc="-100" dirty="0">
                <a:solidFill>
                  <a:srgbClr val="333333"/>
                </a:solidFill>
              </a:rPr>
              <a:t>다음으로 역 별 물품보관소와 각 역의 관계에 대해서  분석해 보았습니다</a:t>
            </a:r>
            <a:r>
              <a:rPr lang="en-US" altLang="ko-KR" sz="1200" spc="-100" dirty="0">
                <a:solidFill>
                  <a:srgbClr val="333333"/>
                </a:solidFill>
              </a:rPr>
              <a:t>.</a:t>
            </a:r>
          </a:p>
          <a:p>
            <a:pPr lvl="0" algn="l">
              <a:lnSpc>
                <a:spcPct val="140269"/>
              </a:lnSpc>
            </a:pPr>
            <a:r>
              <a:rPr lang="en-US" altLang="ko-KR" sz="1200" spc="-100" dirty="0">
                <a:solidFill>
                  <a:srgbClr val="333333"/>
                </a:solidFill>
                <a:latin typeface="ONE Mobile OTF Regular"/>
              </a:rPr>
              <a:t>- </a:t>
            </a:r>
            <a:r>
              <a:rPr lang="ko-KR" altLang="en-US" sz="1200" spc="-100" dirty="0">
                <a:solidFill>
                  <a:srgbClr val="333333"/>
                </a:solidFill>
                <a:latin typeface="ONE Mobile OTF Regular"/>
              </a:rPr>
              <a:t>먼저 </a:t>
            </a:r>
            <a:r>
              <a:rPr lang="en-US" altLang="ko-KR" sz="1200" spc="-100" dirty="0">
                <a:solidFill>
                  <a:srgbClr val="333333"/>
                </a:solidFill>
                <a:latin typeface="ONE Mobile OTF Regular"/>
              </a:rPr>
              <a:t>Bar </a:t>
            </a:r>
            <a:r>
              <a:rPr lang="ko-KR" altLang="en-US" sz="1200" spc="-100" dirty="0">
                <a:solidFill>
                  <a:srgbClr val="333333"/>
                </a:solidFill>
                <a:latin typeface="ONE Mobile OTF Regular"/>
              </a:rPr>
              <a:t>그래프를 사용하여 노선 별 보관함의 개수를 시각화 했습니다</a:t>
            </a:r>
            <a:r>
              <a:rPr lang="en-US" altLang="ko-KR" sz="1200" spc="-100" dirty="0">
                <a:solidFill>
                  <a:srgbClr val="333333"/>
                </a:solidFill>
                <a:latin typeface="ONE Mobile OTF Regular"/>
              </a:rPr>
              <a:t>. </a:t>
            </a:r>
          </a:p>
          <a:p>
            <a:pPr lvl="0" algn="l">
              <a:lnSpc>
                <a:spcPct val="140269"/>
              </a:lnSpc>
            </a:pPr>
            <a:r>
              <a:rPr lang="en-US" altLang="ko-KR" sz="1200" spc="-100" dirty="0">
                <a:solidFill>
                  <a:srgbClr val="333333"/>
                </a:solidFill>
                <a:latin typeface="ONE Mobile OTF Regular"/>
              </a:rPr>
              <a:t>- </a:t>
            </a:r>
            <a:r>
              <a:rPr lang="ko-KR" altLang="en-US" sz="1200" spc="-100" dirty="0">
                <a:solidFill>
                  <a:srgbClr val="333333"/>
                </a:solidFill>
                <a:latin typeface="ONE Mobile OTF Regular"/>
              </a:rPr>
              <a:t>위 그래프로 </a:t>
            </a:r>
            <a:r>
              <a:rPr lang="en-US" altLang="ko-KR" sz="1200" spc="-100" dirty="0">
                <a:solidFill>
                  <a:srgbClr val="333333"/>
                </a:solidFill>
                <a:latin typeface="ONE Mobile OTF Regular"/>
              </a:rPr>
              <a:t>2</a:t>
            </a:r>
            <a:r>
              <a:rPr lang="ko-KR" altLang="en-US" sz="1200" spc="-100" dirty="0">
                <a:solidFill>
                  <a:srgbClr val="333333"/>
                </a:solidFill>
                <a:latin typeface="ONE Mobile OTF Regular"/>
              </a:rPr>
              <a:t>호선에 상당히 많은 보관함이 있고</a:t>
            </a:r>
            <a:r>
              <a:rPr lang="en-US" altLang="ko-KR" sz="1200" spc="-100" dirty="0">
                <a:solidFill>
                  <a:srgbClr val="333333"/>
                </a:solidFill>
                <a:latin typeface="ONE Mobile OTF Regular"/>
              </a:rPr>
              <a:t>, 9</a:t>
            </a:r>
            <a:r>
              <a:rPr lang="ko-KR" altLang="en-US" sz="1200" spc="-100" dirty="0">
                <a:solidFill>
                  <a:srgbClr val="333333"/>
                </a:solidFill>
                <a:latin typeface="ONE Mobile OTF Regular"/>
              </a:rPr>
              <a:t>호선에 가장 적다는 것을 알 수 있습니다</a:t>
            </a:r>
            <a:endParaRPr lang="en-US" altLang="ko-KR" sz="1200" spc="-100" dirty="0">
              <a:solidFill>
                <a:srgbClr val="333333"/>
              </a:solidFill>
              <a:latin typeface="ONE Mobile OTF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081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보관함 개수의 상위 </a:t>
            </a:r>
            <a:r>
              <a:rPr lang="en-US" altLang="ko-KR" dirty="0"/>
              <a:t>10</a:t>
            </a:r>
            <a:r>
              <a:rPr lang="ko-KR" altLang="en-US" dirty="0"/>
              <a:t>개 역을 시각화 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보관함 수가 압도적으로 많았던 </a:t>
            </a:r>
            <a:r>
              <a:rPr lang="en-US" altLang="ko-KR" dirty="0"/>
              <a:t>2</a:t>
            </a:r>
            <a:r>
              <a:rPr lang="ko-KR" altLang="en-US" dirty="0"/>
              <a:t>호선의 역이 절반인 </a:t>
            </a:r>
            <a:r>
              <a:rPr lang="en-US" altLang="ko-KR" dirty="0"/>
              <a:t>5</a:t>
            </a:r>
            <a:r>
              <a:rPr lang="ko-KR" altLang="en-US" dirty="0"/>
              <a:t>개나 들어가 있는 것을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- 1</a:t>
            </a:r>
            <a:r>
              <a:rPr lang="ko-KR" altLang="en-US" dirty="0"/>
              <a:t>등인 홍대입구역은 서울 주요 관광지인 데다가 </a:t>
            </a:r>
            <a:r>
              <a:rPr lang="en-US" altLang="ko-KR" dirty="0"/>
              <a:t>2</a:t>
            </a:r>
            <a:r>
              <a:rPr lang="ko-KR" altLang="en-US" dirty="0"/>
              <a:t>호선</a:t>
            </a:r>
            <a:r>
              <a:rPr lang="en-US" altLang="ko-KR" dirty="0"/>
              <a:t>, </a:t>
            </a:r>
            <a:r>
              <a:rPr lang="ko-KR" altLang="en-US" dirty="0" err="1"/>
              <a:t>경의중앙선</a:t>
            </a:r>
            <a:r>
              <a:rPr lang="ko-KR" altLang="en-US" dirty="0"/>
              <a:t> 급행</a:t>
            </a:r>
            <a:r>
              <a:rPr lang="en-US" altLang="ko-KR" dirty="0"/>
              <a:t>, </a:t>
            </a:r>
            <a:r>
              <a:rPr lang="ko-KR" altLang="en-US" dirty="0"/>
              <a:t>공항철도가 지나는 역이라 </a:t>
            </a:r>
            <a:r>
              <a:rPr lang="ko-KR" altLang="en-US" dirty="0" err="1"/>
              <a:t>외국인등이</a:t>
            </a:r>
            <a:r>
              <a:rPr lang="ko-KR" altLang="en-US" dirty="0"/>
              <a:t> 공항 철도를 </a:t>
            </a:r>
            <a:r>
              <a:rPr lang="ko-KR" altLang="en-US" dirty="0" err="1"/>
              <a:t>타고와서</a:t>
            </a:r>
            <a:r>
              <a:rPr lang="ko-KR" altLang="en-US" dirty="0"/>
              <a:t> 짐을 맡기고 관광을 </a:t>
            </a:r>
            <a:r>
              <a:rPr lang="ko-KR" altLang="en-US" dirty="0" err="1"/>
              <a:t>하기때문이라고</a:t>
            </a:r>
            <a:r>
              <a:rPr lang="ko-KR" altLang="en-US" dirty="0"/>
              <a:t> 추측해볼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상위 </a:t>
            </a:r>
            <a:r>
              <a:rPr lang="en-US" altLang="ko-KR" dirty="0"/>
              <a:t>10</a:t>
            </a:r>
            <a:r>
              <a:rPr lang="ko-KR" altLang="en-US" dirty="0"/>
              <a:t>개 역을 알아보면 대체적으로 외국인들에게도 유명한 관광지들인것을 </a:t>
            </a:r>
            <a:r>
              <a:rPr lang="ko-KR" altLang="en-US" dirty="0" err="1"/>
              <a:t>알수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394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</a:t>
            </a:r>
            <a:r>
              <a:rPr lang="ko-KR" altLang="en-US" dirty="0" err="1"/>
              <a:t>호선별</a:t>
            </a:r>
            <a:r>
              <a:rPr lang="ko-KR" altLang="en-US" dirty="0"/>
              <a:t> 보관함이 가장 </a:t>
            </a:r>
            <a:r>
              <a:rPr lang="ko-KR" altLang="en-US" dirty="0" err="1"/>
              <a:t>많은역과</a:t>
            </a:r>
            <a:r>
              <a:rPr lang="ko-KR" altLang="en-US" dirty="0"/>
              <a:t> 평균이용자수가 가장 많은 역을 비교해보아도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이용자수가 많다고 </a:t>
            </a:r>
            <a:r>
              <a:rPr lang="ko-KR" altLang="en-US" baseline="0" dirty="0" err="1"/>
              <a:t>물품보관함</a:t>
            </a:r>
            <a:r>
              <a:rPr lang="ko-KR" altLang="en-US" baseline="0" dirty="0"/>
              <a:t> 수가 가장 많은 것은 아니고 </a:t>
            </a:r>
            <a:endParaRPr lang="en-US" altLang="ko-KR" baseline="0" dirty="0"/>
          </a:p>
          <a:p>
            <a:r>
              <a:rPr lang="ko-KR" altLang="en-US" baseline="0" dirty="0"/>
              <a:t>이태원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올림픽공원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홍대입구와</a:t>
            </a:r>
            <a:r>
              <a:rPr lang="ko-KR" altLang="en-US" baseline="0" dirty="0"/>
              <a:t> 같이 관광지나 페스티벌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공연이 많이 열리는 역의 물품보관함이 많은 것으로 나타났습니다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876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40269"/>
              </a:lnSpc>
            </a:pPr>
            <a:r>
              <a:rPr lang="en-US" altLang="ko-KR" sz="1200" spc="-100" dirty="0">
                <a:solidFill>
                  <a:srgbClr val="333333"/>
                </a:solidFill>
              </a:rPr>
              <a:t>- </a:t>
            </a:r>
            <a:r>
              <a:rPr lang="ko-KR" altLang="en-US" sz="1200" spc="-100" dirty="0">
                <a:solidFill>
                  <a:srgbClr val="333333"/>
                </a:solidFill>
              </a:rPr>
              <a:t>자전거 보관소 대수와 평균 승</a:t>
            </a:r>
            <a:r>
              <a:rPr lang="en-US" altLang="ko-KR" sz="1200" spc="-100" dirty="0">
                <a:solidFill>
                  <a:srgbClr val="333333"/>
                </a:solidFill>
              </a:rPr>
              <a:t>,</a:t>
            </a:r>
            <a:r>
              <a:rPr lang="ko-KR" altLang="en-US" sz="1200" spc="-100" dirty="0">
                <a:solidFill>
                  <a:srgbClr val="333333"/>
                </a:solidFill>
              </a:rPr>
              <a:t>하차 총 승객 수를  </a:t>
            </a:r>
            <a:r>
              <a:rPr lang="ko-KR" altLang="en-US" sz="1200" spc="-100" dirty="0" err="1">
                <a:solidFill>
                  <a:srgbClr val="333333"/>
                </a:solidFill>
              </a:rPr>
              <a:t>산점도로</a:t>
            </a:r>
            <a:r>
              <a:rPr lang="ko-KR" altLang="en-US" sz="1200" spc="-100" dirty="0">
                <a:solidFill>
                  <a:srgbClr val="333333"/>
                </a:solidFill>
              </a:rPr>
              <a:t> 시각화 하였습니다</a:t>
            </a:r>
            <a:r>
              <a:rPr lang="en-US" altLang="ko-KR" sz="1200" spc="-100" dirty="0">
                <a:solidFill>
                  <a:srgbClr val="333333"/>
                </a:solidFill>
              </a:rPr>
              <a:t>. </a:t>
            </a:r>
          </a:p>
          <a:p>
            <a:pPr lvl="0" algn="l">
              <a:lnSpc>
                <a:spcPct val="140269"/>
              </a:lnSpc>
            </a:pPr>
            <a:endParaRPr lang="en-US" altLang="ko-KR" sz="1200" spc="-100" dirty="0">
              <a:solidFill>
                <a:srgbClr val="333333"/>
              </a:solidFill>
            </a:endParaRPr>
          </a:p>
          <a:p>
            <a:pPr marL="171450" lvl="0" indent="-171450" algn="l">
              <a:lnSpc>
                <a:spcPct val="140269"/>
              </a:lnSpc>
              <a:buFontTx/>
              <a:buChar char="-"/>
            </a:pPr>
            <a:r>
              <a:rPr lang="ko-KR" altLang="en-US" sz="1200" spc="-100" dirty="0">
                <a:solidFill>
                  <a:srgbClr val="333333"/>
                </a:solidFill>
              </a:rPr>
              <a:t>단순히  그래프를 봤을 때는 상관관계를  짐작하기 어려웠는데</a:t>
            </a:r>
            <a:r>
              <a:rPr lang="en-US" altLang="ko-KR" sz="1200" spc="-100" dirty="0">
                <a:solidFill>
                  <a:srgbClr val="333333"/>
                </a:solidFill>
              </a:rPr>
              <a:t> </a:t>
            </a:r>
            <a:r>
              <a:rPr lang="ko-KR" altLang="en-US" sz="1200" spc="-100" dirty="0" err="1">
                <a:solidFill>
                  <a:srgbClr val="333333"/>
                </a:solidFill>
              </a:rPr>
              <a:t>피어슨</a:t>
            </a:r>
            <a:r>
              <a:rPr lang="ko-KR" altLang="en-US" sz="1200" spc="-100" dirty="0">
                <a:solidFill>
                  <a:srgbClr val="333333"/>
                </a:solidFill>
              </a:rPr>
              <a:t> 상관계수를 확인해 보니   유의미하게 약한  상관관계를 보였습니다</a:t>
            </a:r>
            <a:r>
              <a:rPr lang="en-US" altLang="ko-KR" sz="1200" spc="-100" dirty="0">
                <a:solidFill>
                  <a:srgbClr val="333333"/>
                </a:solidFill>
              </a:rPr>
              <a:t>.</a:t>
            </a:r>
          </a:p>
          <a:p>
            <a:pPr marL="171450" lvl="0" indent="-171450" algn="l">
              <a:lnSpc>
                <a:spcPct val="140269"/>
              </a:lnSpc>
              <a:buFontTx/>
              <a:buChar char="-"/>
            </a:pPr>
            <a:endParaRPr lang="en-US" altLang="ko-KR" sz="1200" spc="-100" dirty="0">
              <a:solidFill>
                <a:srgbClr val="333333"/>
              </a:solidFill>
            </a:endParaRPr>
          </a:p>
          <a:p>
            <a:pPr marL="171450" lvl="0" indent="-171450" algn="l">
              <a:lnSpc>
                <a:spcPct val="140269"/>
              </a:lnSpc>
              <a:buFontTx/>
              <a:buChar char="-"/>
            </a:pPr>
            <a:r>
              <a:rPr lang="ko-KR" altLang="en-US" sz="1200" spc="-100" dirty="0">
                <a:solidFill>
                  <a:srgbClr val="333333"/>
                </a:solidFill>
              </a:rPr>
              <a:t>옆쪽에 보이는 뉴스기사들과 같이 서울시에 </a:t>
            </a:r>
            <a:r>
              <a:rPr lang="ko-KR" altLang="en-US" sz="1200" spc="-100" dirty="0" err="1">
                <a:solidFill>
                  <a:srgbClr val="333333"/>
                </a:solidFill>
              </a:rPr>
              <a:t>따릉이</a:t>
            </a:r>
            <a:r>
              <a:rPr lang="ko-KR" altLang="en-US" sz="1200" spc="-100" dirty="0">
                <a:solidFill>
                  <a:srgbClr val="333333"/>
                </a:solidFill>
              </a:rPr>
              <a:t> 관련 사업이 굉장히 </a:t>
            </a:r>
            <a:r>
              <a:rPr lang="ko-KR" altLang="en-US" sz="1200" spc="-100" dirty="0" err="1">
                <a:solidFill>
                  <a:srgbClr val="333333"/>
                </a:solidFill>
              </a:rPr>
              <a:t>잘되어있기</a:t>
            </a:r>
            <a:r>
              <a:rPr lang="ko-KR" altLang="en-US" sz="1200" spc="-100" dirty="0">
                <a:solidFill>
                  <a:srgbClr val="333333"/>
                </a:solidFill>
              </a:rPr>
              <a:t> 때문에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출퇴근시 자전거를 사용하더라도 개인자전거가 아닌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따릉이를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이용하는것이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약한 상관관계의 원인일 것으로 예상됩니다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.</a:t>
            </a:r>
            <a:endParaRPr lang="en-US" altLang="ko-KR" sz="1200" spc="-100" dirty="0">
              <a:solidFill>
                <a:srgbClr val="333333"/>
              </a:solidFill>
            </a:endParaRPr>
          </a:p>
          <a:p>
            <a:pPr marL="171450" lvl="0" indent="-171450" algn="l">
              <a:lnSpc>
                <a:spcPct val="140269"/>
              </a:lnSpc>
              <a:buFontTx/>
              <a:buChar char="-"/>
            </a:pPr>
            <a:endParaRPr lang="en-US" altLang="ko-KR" sz="1200" spc="-100" dirty="0">
              <a:solidFill>
                <a:srgbClr val="333333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4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00" dirty="0">
                <a:solidFill>
                  <a:srgbClr val="333333"/>
                </a:solidFill>
              </a:rPr>
              <a:t>- </a:t>
            </a:r>
            <a:r>
              <a:rPr lang="ko-KR" altLang="en-US" sz="1200" spc="-100" dirty="0">
                <a:solidFill>
                  <a:srgbClr val="333333"/>
                </a:solidFill>
              </a:rPr>
              <a:t>소화기 대수와 역사 면적을 </a:t>
            </a:r>
            <a:r>
              <a:rPr lang="ko-KR" altLang="en-US" sz="1200" spc="-100" dirty="0" err="1">
                <a:solidFill>
                  <a:srgbClr val="333333"/>
                </a:solidFill>
              </a:rPr>
              <a:t>산점도를</a:t>
            </a:r>
            <a:r>
              <a:rPr lang="ko-KR" altLang="en-US" sz="1200" spc="-100" dirty="0">
                <a:solidFill>
                  <a:srgbClr val="333333"/>
                </a:solidFill>
              </a:rPr>
              <a:t> 이용해 시각화 했습니다</a:t>
            </a:r>
            <a:r>
              <a:rPr lang="en-US" altLang="ko-KR" sz="1200" spc="-100" dirty="0">
                <a:solidFill>
                  <a:srgbClr val="333333"/>
                </a:solidFill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00" dirty="0">
                <a:solidFill>
                  <a:srgbClr val="333333"/>
                </a:solidFill>
                <a:latin typeface="ONE Mobile OTF Regular"/>
              </a:rPr>
              <a:t>- </a:t>
            </a:r>
            <a:r>
              <a:rPr lang="ko-KR" altLang="en-US" sz="1200" spc="-100" dirty="0">
                <a:solidFill>
                  <a:srgbClr val="333333"/>
                </a:solidFill>
                <a:latin typeface="ONE Mobile OTF Regular"/>
              </a:rPr>
              <a:t>분포를 보면 </a:t>
            </a:r>
            <a:r>
              <a:rPr lang="ko-KR" altLang="en-US" sz="1200" spc="-100" dirty="0" err="1">
                <a:solidFill>
                  <a:srgbClr val="333333"/>
                </a:solidFill>
                <a:latin typeface="ONE Mobile OTF Regular"/>
              </a:rPr>
              <a:t>우상향</a:t>
            </a:r>
            <a:r>
              <a:rPr lang="ko-KR" altLang="en-US" sz="1200" spc="-100" dirty="0">
                <a:solidFill>
                  <a:srgbClr val="333333"/>
                </a:solidFill>
                <a:latin typeface="ONE Mobile OTF Regular"/>
              </a:rPr>
              <a:t> 하는 그래프를 확인할 수 있습니다</a:t>
            </a:r>
            <a:r>
              <a:rPr lang="en-US" altLang="ko-KR" sz="1200" spc="-100" dirty="0">
                <a:solidFill>
                  <a:srgbClr val="333333"/>
                </a:solidFill>
                <a:latin typeface="ONE Mobile OTF Regular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00" dirty="0">
                <a:solidFill>
                  <a:srgbClr val="333333"/>
                </a:solidFill>
                <a:latin typeface="ONE Mobile OTF Regular"/>
              </a:rPr>
              <a:t>- </a:t>
            </a:r>
            <a:r>
              <a:rPr lang="ko-KR" altLang="en-US" sz="1200" spc="-100" dirty="0">
                <a:solidFill>
                  <a:srgbClr val="333333"/>
                </a:solidFill>
                <a:latin typeface="ONE Mobile OTF Regular"/>
              </a:rPr>
              <a:t>회귀선의 신뢰 구간에 점들이 많이 분포하지는 않지만 양이 관계를 그리고는 있습니다</a:t>
            </a:r>
            <a:endParaRPr lang="en-US" altLang="ko-KR" sz="1200" spc="-100" dirty="0">
              <a:solidFill>
                <a:srgbClr val="333333"/>
              </a:solidFill>
              <a:latin typeface="ONE Mobile OTF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00" dirty="0">
                <a:solidFill>
                  <a:srgbClr val="333333"/>
                </a:solidFill>
                <a:latin typeface="ONE Mobile OTF Regular"/>
              </a:rPr>
              <a:t>- </a:t>
            </a:r>
            <a:r>
              <a:rPr lang="ko-KR" altLang="en-US" sz="1200" spc="-100" dirty="0" err="1">
                <a:solidFill>
                  <a:srgbClr val="333333"/>
                </a:solidFill>
                <a:latin typeface="ONE Mobile OTF Regular"/>
              </a:rPr>
              <a:t>이로인해</a:t>
            </a:r>
            <a:r>
              <a:rPr lang="ko-KR" altLang="en-US" sz="1200" spc="-100" dirty="0">
                <a:solidFill>
                  <a:srgbClr val="333333"/>
                </a:solidFill>
                <a:latin typeface="ONE Mobile OTF Regular"/>
              </a:rPr>
              <a:t> 면적이 클수록 소화기의 개수가 증가하는 상관관계를 가지고 있다는 것을 </a:t>
            </a:r>
            <a:r>
              <a:rPr lang="ko-KR" altLang="en-US" sz="1200" spc="-100" dirty="0" err="1">
                <a:solidFill>
                  <a:srgbClr val="333333"/>
                </a:solidFill>
                <a:latin typeface="ONE Mobile OTF Regular"/>
              </a:rPr>
              <a:t>알수</a:t>
            </a:r>
            <a:r>
              <a:rPr lang="ko-KR" altLang="en-US" sz="1200" spc="-100" dirty="0">
                <a:solidFill>
                  <a:srgbClr val="333333"/>
                </a:solidFill>
                <a:latin typeface="ONE Mobile OTF Regular"/>
              </a:rPr>
              <a:t> 있습니다</a:t>
            </a:r>
            <a:r>
              <a:rPr lang="en-US" altLang="ko-KR" sz="1200" spc="-100" dirty="0">
                <a:solidFill>
                  <a:srgbClr val="333333"/>
                </a:solidFill>
                <a:latin typeface="ONE Mobile OTF Regula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4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역의 이용객이 많으면 이동 편의시설도 많아야 한다는 직관과 반대되는 결과가 나왔음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평방미터당 이용객수가 많으면 이용객 밀도가 높다는 뜻인데 이때 역사 면적이 작을수록 그 값이 크게 나타날 수 있음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환승역</a:t>
            </a:r>
            <a:r>
              <a:rPr lang="en-US" altLang="ko-KR" dirty="0"/>
              <a:t>(</a:t>
            </a:r>
            <a:r>
              <a:rPr lang="ko-KR" altLang="en-US" dirty="0" err="1"/>
              <a:t>노선개수가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err="1"/>
              <a:t>개이상인</a:t>
            </a:r>
            <a:r>
              <a:rPr lang="ko-KR" altLang="en-US" dirty="0"/>
              <a:t> 역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ko-KR" altLang="en-US" dirty="0" err="1"/>
              <a:t>비환승역</a:t>
            </a:r>
            <a:r>
              <a:rPr lang="en-US" altLang="ko-KR" dirty="0"/>
              <a:t>(</a:t>
            </a:r>
            <a:r>
              <a:rPr lang="ko-KR" altLang="en-US" dirty="0" err="1"/>
              <a:t>노선개수가</a:t>
            </a:r>
            <a:r>
              <a:rPr lang="ko-KR" altLang="en-US" dirty="0"/>
              <a:t> </a:t>
            </a:r>
            <a:r>
              <a:rPr lang="ko-KR" altLang="en-US" dirty="0" err="1"/>
              <a:t>한개</a:t>
            </a:r>
            <a:r>
              <a:rPr lang="en-US" altLang="ko-KR" dirty="0"/>
              <a:t>)</a:t>
            </a:r>
            <a:r>
              <a:rPr lang="ko-KR" altLang="en-US" dirty="0"/>
              <a:t>의 개념에서 생각해보기 </a:t>
            </a:r>
            <a:r>
              <a:rPr lang="en-US" altLang="ko-KR" dirty="0"/>
              <a:t>-&gt; </a:t>
            </a:r>
            <a:r>
              <a:rPr lang="ko-KR" altLang="en-US" dirty="0"/>
              <a:t>환승역이 일반적으로 역사 면적이 넓기 때문에 평방미터당 </a:t>
            </a:r>
            <a:r>
              <a:rPr lang="ko-KR" altLang="en-US" dirty="0" err="1"/>
              <a:t>이용객수</a:t>
            </a:r>
            <a:r>
              <a:rPr lang="en-US" altLang="ko-KR" dirty="0"/>
              <a:t>(</a:t>
            </a:r>
            <a:r>
              <a:rPr lang="ko-KR" altLang="en-US" dirty="0"/>
              <a:t>이용객 밀도</a:t>
            </a:r>
            <a:r>
              <a:rPr lang="en-US" altLang="ko-KR" dirty="0"/>
              <a:t>)</a:t>
            </a:r>
            <a:r>
              <a:rPr lang="ko-KR" altLang="en-US" dirty="0"/>
              <a:t>가 낮을 수 있음 </a:t>
            </a:r>
            <a:r>
              <a:rPr lang="en-US" altLang="ko-KR" dirty="0"/>
              <a:t>-&gt; </a:t>
            </a:r>
            <a:r>
              <a:rPr lang="ko-KR" altLang="en-US" dirty="0"/>
              <a:t>환승역에는 보통 이동편의시설 개수가 많음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91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실제로 데이터를 통해 확인해본 결과 </a:t>
            </a:r>
            <a:r>
              <a:rPr lang="ko-KR" altLang="en-US" dirty="0" err="1"/>
              <a:t>노선개수가</a:t>
            </a:r>
            <a:r>
              <a:rPr lang="ko-KR" altLang="en-US" dirty="0"/>
              <a:t> 많은 역의 평균 면적이 더 넓음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t-test </a:t>
            </a:r>
            <a:r>
              <a:rPr lang="ko-KR" altLang="en-US" dirty="0"/>
              <a:t>검정</a:t>
            </a:r>
            <a:r>
              <a:rPr lang="ko-KR" altLang="en-US" baseline="0" dirty="0"/>
              <a:t> 결과 </a:t>
            </a:r>
            <a:r>
              <a:rPr lang="en-US" altLang="ko-KR" baseline="0" dirty="0"/>
              <a:t>p-value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0.05 </a:t>
            </a:r>
            <a:r>
              <a:rPr lang="ko-KR" altLang="en-US" baseline="0" dirty="0"/>
              <a:t>이하로</a:t>
            </a:r>
            <a:r>
              <a:rPr lang="ko-KR" altLang="en-US" dirty="0"/>
              <a:t> 환승역과 </a:t>
            </a:r>
            <a:r>
              <a:rPr lang="ko-KR" altLang="en-US" dirty="0" err="1"/>
              <a:t>비환승역의</a:t>
            </a:r>
            <a:r>
              <a:rPr lang="ko-KR" altLang="en-US" dirty="0"/>
              <a:t> 면적 차이가 유의미함을 알 수 있었음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511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지하철역의</a:t>
            </a:r>
            <a:r>
              <a:rPr lang="en-US" altLang="ko-KR" dirty="0"/>
              <a:t> </a:t>
            </a:r>
            <a:r>
              <a:rPr lang="ko-KR" altLang="en-US" dirty="0"/>
              <a:t>위도</a:t>
            </a:r>
            <a:r>
              <a:rPr lang="en-US" altLang="ko-KR" dirty="0"/>
              <a:t>,</a:t>
            </a:r>
            <a:r>
              <a:rPr lang="ko-KR" altLang="en-US" dirty="0"/>
              <a:t>경도 데이터를 수집하고 </a:t>
            </a:r>
            <a:r>
              <a:rPr lang="ko-KR" altLang="en-US" dirty="0" err="1"/>
              <a:t>전처리하여</a:t>
            </a:r>
            <a:r>
              <a:rPr lang="en-US" altLang="ko-KR" dirty="0"/>
              <a:t>, </a:t>
            </a:r>
            <a:r>
              <a:rPr lang="ko-KR" altLang="en-US" dirty="0"/>
              <a:t>역별 스마트도서관의 분포를 </a:t>
            </a:r>
            <a:r>
              <a:rPr lang="en-US" altLang="ko-KR" dirty="0"/>
              <a:t>folium</a:t>
            </a:r>
            <a:r>
              <a:rPr lang="ko-KR" altLang="en-US" dirty="0"/>
              <a:t>을 통해 </a:t>
            </a:r>
            <a:r>
              <a:rPr lang="ko-KR" altLang="en-US" dirty="0" err="1"/>
              <a:t>지도시각화해보았습니다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서울시 </a:t>
            </a:r>
            <a:r>
              <a:rPr lang="en-US" altLang="ko-KR" dirty="0"/>
              <a:t>1-9</a:t>
            </a:r>
            <a:r>
              <a:rPr lang="ko-KR" altLang="en-US" dirty="0"/>
              <a:t>호선의</a:t>
            </a:r>
            <a:r>
              <a:rPr lang="en-US" altLang="ko-KR" dirty="0"/>
              <a:t> 88</a:t>
            </a:r>
            <a:r>
              <a:rPr lang="ko-KR" altLang="en-US" dirty="0"/>
              <a:t>개의 역에 스마트도서관이 있는데</a:t>
            </a:r>
            <a:r>
              <a:rPr lang="en-US" altLang="ko-KR" dirty="0"/>
              <a:t>, </a:t>
            </a:r>
            <a:r>
              <a:rPr lang="ko-KR" altLang="en-US" dirty="0"/>
              <a:t>밀집된 지역이 </a:t>
            </a:r>
            <a:r>
              <a:rPr lang="ko-KR" altLang="en-US" dirty="0" err="1"/>
              <a:t>있다기보단</a:t>
            </a:r>
            <a:r>
              <a:rPr lang="ko-KR" altLang="en-US" dirty="0"/>
              <a:t> 고루 분포되어 있는 편입니다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특이점은 </a:t>
            </a:r>
            <a:r>
              <a:rPr lang="ko-KR" altLang="en-US" dirty="0" err="1"/>
              <a:t>분포되어있는</a:t>
            </a:r>
            <a:r>
              <a:rPr lang="ko-KR" altLang="en-US" dirty="0"/>
              <a:t> 모양새가 서울지도와 비슷합니다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35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본 프로젝트를 통해 서울시의  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1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호선 부터 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9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호선까지의 이용객수와 각종 편의 시설들의 관계를 시각화 해보았습니다</a:t>
            </a:r>
            <a:endParaRPr lang="en-US" altLang="ko-KR" sz="1200" spc="-67" dirty="0">
              <a:solidFill>
                <a:srgbClr val="333333"/>
              </a:solidFill>
              <a:latin typeface="ONE Mobile OTF Regular"/>
            </a:endParaRPr>
          </a:p>
          <a:p>
            <a:endParaRPr lang="en-US" altLang="ko-KR" dirty="0"/>
          </a:p>
          <a:p>
            <a:r>
              <a:rPr lang="ko-KR" altLang="en-US" dirty="0"/>
              <a:t>물품보관함의 경우 앞서 </a:t>
            </a:r>
            <a:r>
              <a:rPr lang="ko-KR" altLang="en-US" dirty="0" err="1"/>
              <a:t>보셨다시피</a:t>
            </a:r>
            <a:r>
              <a:rPr lang="ko-KR" altLang="en-US" dirty="0"/>
              <a:t> 외국인들도 많이 몰리는 </a:t>
            </a:r>
            <a:r>
              <a:rPr lang="ko-KR" altLang="en-US" dirty="0" err="1"/>
              <a:t>관광지쪽에</a:t>
            </a:r>
            <a:r>
              <a:rPr lang="ko-KR" altLang="en-US" dirty="0"/>
              <a:t> 많이 </a:t>
            </a:r>
            <a:r>
              <a:rPr lang="ko-KR" altLang="en-US" dirty="0" err="1"/>
              <a:t>집중되어있는</a:t>
            </a:r>
            <a:r>
              <a:rPr lang="ko-KR" altLang="en-US" dirty="0"/>
              <a:t> 것을 알 수 있었습니다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아침에 출퇴근 하는 승객들 과의 관계를 알기 위해 승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,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하차 인원으로 나눠서 분석한 결과 약한 상관관계를 보이는 것으로 나타났습니다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. 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이는 앞서 언급한 것처럼 자가 자전거를 이용하기보다는 </a:t>
            </a:r>
            <a:r>
              <a:rPr lang="ko-KR" altLang="en-US" sz="1200" spc="-67" dirty="0" err="1">
                <a:solidFill>
                  <a:srgbClr val="333333"/>
                </a:solidFill>
                <a:latin typeface="ONE Mobile OTF Regular"/>
              </a:rPr>
              <a:t>따릉이와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 같은 다른 수단을 이용하는 것이 영향을 미쳤을 것으로 보입니다</a:t>
            </a:r>
            <a:endParaRPr lang="en-US" altLang="ko-KR" sz="1200" spc="-67" dirty="0">
              <a:solidFill>
                <a:srgbClr val="333333"/>
              </a:solidFill>
              <a:latin typeface="ONE Mobile OTF Regular"/>
            </a:endParaRPr>
          </a:p>
          <a:p>
            <a:endParaRPr lang="en-US" altLang="ko-KR" sz="1200" spc="-67" dirty="0">
              <a:solidFill>
                <a:srgbClr val="333333"/>
              </a:solidFill>
              <a:latin typeface="ONE Mobile OTF Regular"/>
            </a:endParaRPr>
          </a:p>
          <a:p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소화기대수와 역사 면적의 관계 분석에 있어서는 양의 상관관계가 나타났습니다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. 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역사 면적을 소화기 대수로 나눠보면 대부분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100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이상이 나오는데 이는 지하철이 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100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제곱당 한 개 이상 설치해야 한다는 소방법을 잘 준수하고 있음을 알 수 있습니다</a:t>
            </a:r>
            <a:endParaRPr lang="en-US" altLang="ko-KR" sz="1200" spc="-67" dirty="0">
              <a:solidFill>
                <a:srgbClr val="333333"/>
              </a:solidFill>
              <a:latin typeface="ONE Mobile OTF Regular"/>
            </a:endParaRPr>
          </a:p>
          <a:p>
            <a:endParaRPr lang="en-US" altLang="ko-KR" sz="1200" spc="-67" dirty="0">
              <a:solidFill>
                <a:srgbClr val="333333"/>
              </a:solidFill>
              <a:latin typeface="ONE Mobile OTF Regula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공공정책으로 시행하고 있는 스마트 도서관이 전국적으로 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150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개를 넘어갔고 서울 지하철에만 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88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개가 생겼습니다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. 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그래프로 </a:t>
            </a:r>
            <a:r>
              <a:rPr lang="ko-KR" altLang="en-US" sz="1200" spc="-67" dirty="0" err="1">
                <a:solidFill>
                  <a:srgbClr val="333333"/>
                </a:solidFill>
                <a:latin typeface="ONE Mobile OTF Regular"/>
              </a:rPr>
              <a:t>보셨다시피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 서울에 고루 분포해 있어 접근성이 매우 좋다는 장점이 있고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서울시에서도 적극적으로 </a:t>
            </a:r>
            <a:r>
              <a:rPr lang="ko-KR" altLang="en-US" sz="1200" spc="-67" dirty="0" err="1">
                <a:solidFill>
                  <a:srgbClr val="333333"/>
                </a:solidFill>
                <a:latin typeface="ONE Mobile OTF Regular"/>
              </a:rPr>
              <a:t>추친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 하는 </a:t>
            </a:r>
            <a:r>
              <a:rPr lang="ko-KR" altLang="en-US" sz="1200" spc="-67" dirty="0" err="1">
                <a:solidFill>
                  <a:srgbClr val="333333"/>
                </a:solidFill>
                <a:latin typeface="ONE Mobile OTF Regular"/>
              </a:rPr>
              <a:t>사업이니만큼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 단순히 이동 플랫폼이 아닌 문화의 </a:t>
            </a:r>
            <a:r>
              <a:rPr lang="ko-KR" altLang="en-US" sz="1200" spc="-67" dirty="0" err="1">
                <a:solidFill>
                  <a:srgbClr val="333333"/>
                </a:solidFill>
                <a:latin typeface="ONE Mobile OTF Regular"/>
              </a:rPr>
              <a:t>공간으로서의</a:t>
            </a:r>
            <a:r>
              <a:rPr lang="ko-KR" altLang="en-US" sz="1200" spc="-67" dirty="0">
                <a:solidFill>
                  <a:srgbClr val="333333"/>
                </a:solidFill>
                <a:latin typeface="ONE Mobile OTF Regular"/>
              </a:rPr>
              <a:t> 지하철 역도 앞으로 더욱 기대해봐도 좋을 것 같습니다</a:t>
            </a:r>
            <a:r>
              <a:rPr lang="en-US" altLang="ko-KR" sz="1200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spc="-67" dirty="0">
              <a:solidFill>
                <a:srgbClr val="333333"/>
              </a:solidFill>
              <a:latin typeface="ONE Mobile OTF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CFAA-7A7E-4448-A6E0-7E832DA9E33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27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참고한 논문에 따르면 코로나 이후 서울시는 지하철의 공간을 활용하여 다양한 형태의 문화적</a:t>
            </a:r>
            <a:r>
              <a:rPr lang="en-US" altLang="ko-KR" sz="1200" dirty="0"/>
              <a:t> </a:t>
            </a:r>
            <a:r>
              <a:rPr lang="ko-KR" altLang="en-US" sz="1200" dirty="0"/>
              <a:t>공간을 만들고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앞서 언급한 스마트 도서관 사업을 적극 추진할 뿐만 아니라</a:t>
            </a:r>
            <a:r>
              <a:rPr lang="en-US" altLang="ko-KR" sz="1200" dirty="0"/>
              <a:t>, </a:t>
            </a:r>
            <a:r>
              <a:rPr lang="ko-KR" altLang="en-US" sz="1200" dirty="0"/>
              <a:t>커뮤니티와 휴게</a:t>
            </a:r>
            <a:r>
              <a:rPr lang="en-US" altLang="ko-KR" sz="1200" dirty="0"/>
              <a:t>,</a:t>
            </a:r>
            <a:r>
              <a:rPr lang="ko-KR" altLang="en-US" sz="1200" dirty="0"/>
              <a:t>전시공간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ict</a:t>
            </a:r>
            <a:r>
              <a:rPr lang="en-US" altLang="ko-KR" sz="1200" dirty="0"/>
              <a:t> </a:t>
            </a:r>
            <a:r>
              <a:rPr lang="ko-KR" altLang="en-US" sz="1200" dirty="0"/>
              <a:t>기술을 활용한 스마트 팜을 역에 배치하는 등의 공간 활용을 하고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실제로 해당시설들은 시민들로부터 좋은 반응을 받아 시설 수가 늘어나고 있는 추세입니다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앞서 분석한 결과를 토대로 평방미터당 이용객수가 상대적으로 적은</a:t>
            </a:r>
            <a:r>
              <a:rPr lang="en-US" altLang="ko-KR" sz="1200" dirty="0"/>
              <a:t>, </a:t>
            </a:r>
            <a:r>
              <a:rPr lang="ko-KR" altLang="en-US" sz="1200" dirty="0"/>
              <a:t>즉 인구밀도가 낮은 역의 공간을 더 적극적으로 활용하여 지하철역을 편리함을 넘어선</a:t>
            </a:r>
            <a:endParaRPr lang="en-US" altLang="ko-KR" sz="1200" dirty="0"/>
          </a:p>
          <a:p>
            <a:r>
              <a:rPr lang="ko-KR" altLang="en-US" sz="1200" dirty="0"/>
              <a:t>문화공간으로 활용해볼 수 있을 것입니다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CFAA-7A7E-4448-A6E0-7E832DA9E33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5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프로젝트는 서울시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1-9</a:t>
            </a:r>
            <a:r>
              <a:rPr lang="ko-KR" altLang="en-US" dirty="0" smtClean="0"/>
              <a:t>호선 지하철의 </a:t>
            </a:r>
            <a:r>
              <a:rPr lang="ko-KR" altLang="en-US" dirty="0" err="1" smtClean="0"/>
              <a:t>역별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이용객수와</a:t>
            </a:r>
            <a:r>
              <a:rPr lang="ko-KR" altLang="en-US" dirty="0" smtClean="0"/>
              <a:t> 역사</a:t>
            </a:r>
            <a:r>
              <a:rPr lang="ko-KR" altLang="en-US" baseline="0" dirty="0" smtClean="0"/>
              <a:t> 면적 대비 편의시설 간의 관계를 분석함으로써 지하철 이용의 편의성 및 안전성을 정량적으로 평가하는 것을 목표로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코로나 </a:t>
            </a:r>
            <a:r>
              <a:rPr lang="en-US" altLang="ko-KR" baseline="0" dirty="0" smtClean="0"/>
              <a:t>19 </a:t>
            </a:r>
            <a:r>
              <a:rPr lang="ko-KR" altLang="en-US" baseline="0" dirty="0" err="1" smtClean="0"/>
              <a:t>팬데믹</a:t>
            </a:r>
            <a:r>
              <a:rPr lang="ko-KR" altLang="en-US" baseline="0" dirty="0" smtClean="0"/>
              <a:t> 이후 사회가 정상화되면서 대중교통 </a:t>
            </a:r>
            <a:r>
              <a:rPr lang="ko-KR" altLang="en-US" baseline="0" dirty="0" err="1" smtClean="0"/>
              <a:t>이용객수는</a:t>
            </a:r>
            <a:r>
              <a:rPr lang="ko-KR" altLang="en-US" baseline="0" dirty="0" smtClean="0"/>
              <a:t> 빠르게 회복되고있으며 특히 서울시 지하철은 매년 이용객수가 꾸준히 증가하고 높은 혼잡도를 자랑합니다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그러나 모든 역이 동일한 수준의 편의시설을 제공하는 것이 아니며 </a:t>
            </a:r>
            <a:r>
              <a:rPr lang="ko-KR" altLang="en-US" baseline="0" dirty="0" err="1" smtClean="0"/>
              <a:t>역사면적과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이용자수에</a:t>
            </a:r>
            <a:r>
              <a:rPr lang="ko-KR" altLang="en-US" baseline="0" dirty="0" smtClean="0"/>
              <a:t> 따라 편의시설의 분포가 다르게 나타날 것으로 예상됩니다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저희는 본 프로젝트를 통해 서울시 지하철의 편의시설 실태를 파악하고 향후 개선방향을 제시해봄으로써 서울시민의 이동 편의성을 높이고 쾌적한 도시환경을 조성하는데 기여할 것으로 기대하고있습니다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옆에 보시면 나와있는 그래프를 보면 </a:t>
            </a:r>
            <a:r>
              <a:rPr lang="en-US" altLang="ko-KR" baseline="0" dirty="0" smtClean="0"/>
              <a:t>19</a:t>
            </a:r>
            <a:r>
              <a:rPr lang="ko-KR" altLang="en-US" baseline="0" dirty="0" smtClean="0"/>
              <a:t>년도 코로나 사태 발발 직후 지하철 이용자수는 급격히 감소하였지만 </a:t>
            </a:r>
            <a:r>
              <a:rPr lang="en-US" altLang="ko-KR" baseline="0" dirty="0" smtClean="0"/>
              <a:t>2022</a:t>
            </a:r>
            <a:r>
              <a:rPr lang="ko-KR" altLang="en-US" baseline="0" dirty="0" smtClean="0"/>
              <a:t>년부터는 꾸준하게 늘어나고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이는 서울교통공사에서 제공하는 </a:t>
            </a:r>
            <a:r>
              <a:rPr lang="ko-KR" altLang="en-US" baseline="0" dirty="0" err="1" smtClean="0"/>
              <a:t>원데이터를</a:t>
            </a:r>
            <a:r>
              <a:rPr lang="ko-KR" altLang="en-US" baseline="0" dirty="0" smtClean="0"/>
              <a:t> 가공하여 직접 </a:t>
            </a:r>
            <a:r>
              <a:rPr lang="ko-KR" altLang="en-US" baseline="0" dirty="0" err="1" smtClean="0"/>
              <a:t>시각화해본</a:t>
            </a:r>
            <a:r>
              <a:rPr lang="ko-KR" altLang="en-US" baseline="0" dirty="0" smtClean="0"/>
              <a:t> 그래프입니다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85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호선과 역 이름을 선택하고 출발 버튼을 누르면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ko-KR" altLang="en-US" dirty="0" smtClean="0"/>
              <a:t>상단에는 역 이름이 표시되고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하단에는 선택한 역의 편의시설 정보가 표시됨</a:t>
            </a:r>
          </a:p>
          <a:p>
            <a:pPr marL="0" indent="0">
              <a:buNone/>
            </a:pPr>
            <a:endParaRPr lang="ko-KR" altLang="en-US" dirty="0" smtClean="0"/>
          </a:p>
          <a:p>
            <a:pPr marL="0" indent="0">
              <a:buNone/>
            </a:pPr>
            <a:r>
              <a:rPr lang="ko-KR" altLang="en-US" dirty="0" smtClean="0"/>
              <a:t>홈으로 버튼을 누르고</a:t>
            </a:r>
          </a:p>
          <a:p>
            <a:pPr marL="0" indent="0">
              <a:buNone/>
            </a:pPr>
            <a:r>
              <a:rPr lang="ko-KR" altLang="en-US" dirty="0" smtClean="0"/>
              <a:t>다른 역의 정보를 선택하고 출발 버튼을 누르면 </a:t>
            </a:r>
          </a:p>
          <a:p>
            <a:pPr marL="0" indent="0">
              <a:buNone/>
            </a:pPr>
            <a:r>
              <a:rPr lang="ko-KR" altLang="en-US" dirty="0" smtClean="0"/>
              <a:t>이번에 선택한 역의 편의시설 정보가 표시됨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51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서울 전역의 지하철 데이터를 수집했다고 보기 어려움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-&gt; 9</a:t>
            </a:r>
            <a:r>
              <a:rPr lang="ko-KR" altLang="en-US" dirty="0"/>
              <a:t>호선의 상당부분이 데이터가 없는 경우가 있어서 </a:t>
            </a:r>
            <a:r>
              <a:rPr lang="en-US" altLang="ko-KR" dirty="0"/>
              <a:t>(</a:t>
            </a:r>
            <a:r>
              <a:rPr lang="ko-KR" altLang="en-US" dirty="0"/>
              <a:t>면적</a:t>
            </a:r>
            <a:r>
              <a:rPr lang="en-US" altLang="ko-KR" dirty="0"/>
              <a:t>, </a:t>
            </a:r>
            <a:r>
              <a:rPr lang="ko-KR" altLang="en-US" dirty="0"/>
              <a:t>지하상가</a:t>
            </a:r>
            <a:r>
              <a:rPr lang="en-US" altLang="ko-KR" dirty="0"/>
              <a:t>) </a:t>
            </a:r>
            <a:r>
              <a:rPr lang="ko-KR" altLang="en-US" dirty="0"/>
              <a:t>분석할 때 제외한 경우가 있었음</a:t>
            </a:r>
          </a:p>
          <a:p>
            <a:r>
              <a:rPr lang="en-US" altLang="ko-KR" dirty="0"/>
              <a:t>(metro 9</a:t>
            </a:r>
            <a:r>
              <a:rPr lang="ko-KR" altLang="en-US" dirty="0"/>
              <a:t>과 서울교통공사에 직접 정보 요청까지 했으나 답변이 돌아오지 않았어요 </a:t>
            </a:r>
            <a:r>
              <a:rPr lang="ko-KR" altLang="en-US" dirty="0" err="1"/>
              <a:t>ㅠㅠ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서울교통공사에서 관할하는 </a:t>
            </a:r>
            <a:r>
              <a:rPr lang="en-US" altLang="ko-KR" dirty="0"/>
              <a:t>1</a:t>
            </a:r>
            <a:r>
              <a:rPr lang="ko-KR" altLang="en-US" dirty="0"/>
              <a:t>호선은 서울역</a:t>
            </a:r>
            <a:r>
              <a:rPr lang="en-US" altLang="ko-KR" dirty="0"/>
              <a:t>~</a:t>
            </a:r>
            <a:r>
              <a:rPr lang="ko-KR" altLang="en-US" dirty="0"/>
              <a:t>청량리 구간만 해당되고 나머지는 </a:t>
            </a:r>
            <a:r>
              <a:rPr lang="ko-KR" altLang="en-US" dirty="0" err="1"/>
              <a:t>광역철도에</a:t>
            </a:r>
            <a:r>
              <a:rPr lang="ko-KR" altLang="en-US" dirty="0"/>
              <a:t> </a:t>
            </a:r>
            <a:r>
              <a:rPr lang="ko-KR" altLang="en-US" dirty="0" smtClean="0"/>
              <a:t>포함되어있음</a:t>
            </a:r>
            <a:endParaRPr lang="en-US" altLang="ko-KR" dirty="0" smtClean="0"/>
          </a:p>
          <a:p>
            <a:r>
              <a:rPr lang="en-US" altLang="ko-KR" baseline="0" dirty="0" smtClean="0"/>
              <a:t> -&gt; </a:t>
            </a:r>
            <a:r>
              <a:rPr lang="ko-KR" altLang="en-US" baseline="0" dirty="0" err="1" smtClean="0"/>
              <a:t>결측값</a:t>
            </a:r>
            <a:r>
              <a:rPr lang="ko-KR" altLang="en-US" baseline="0" dirty="0" smtClean="0"/>
              <a:t> 처리에 대한 어려움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2) t-test, ANOVA </a:t>
            </a:r>
            <a:r>
              <a:rPr lang="ko-KR" altLang="en-US" dirty="0"/>
              <a:t>검정에서 정규성만족</a:t>
            </a:r>
            <a:r>
              <a:rPr lang="en-US" altLang="ko-KR" dirty="0"/>
              <a:t>, </a:t>
            </a:r>
            <a:r>
              <a:rPr lang="ko-KR" altLang="en-US" dirty="0"/>
              <a:t>등분산성만족 부분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정규성이 만족되지 않은 집단도 있었음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CFAA-7A7E-4448-A6E0-7E832DA9E33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2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45F81-1AC4-3590-00B0-290DC558B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86CCAD-6994-A9F7-6E75-A6BF8AB550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9A1938-B590-33D4-605E-0562B07B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82828-7E70-0A11-4EE4-5C97BDD6B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CFAA-7A7E-4448-A6E0-7E832DA9E33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643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2006D-2361-A38A-C341-E4E3722D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10B7F-0989-CBAA-2B3F-DC63E44FA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373EAE-6507-8D16-C86D-3FDD0873C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78BC8-9CCE-EB5A-129D-61F757D8E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CFAA-7A7E-4448-A6E0-7E832DA9E33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7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앞으로 분석에서 사용할 </a:t>
            </a:r>
            <a:r>
              <a:rPr lang="ko-KR" altLang="en-US" dirty="0" err="1" smtClean="0"/>
              <a:t>이용객수는</a:t>
            </a:r>
            <a:r>
              <a:rPr lang="ko-KR" altLang="en-US" baseline="0" dirty="0" smtClean="0"/>
              <a:t> 가장 </a:t>
            </a:r>
            <a:r>
              <a:rPr lang="ko-KR" altLang="en-US" baseline="0" dirty="0" err="1" smtClean="0"/>
              <a:t>최근년도인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24</a:t>
            </a:r>
            <a:r>
              <a:rPr lang="ko-KR" altLang="en-US" baseline="0" dirty="0" smtClean="0"/>
              <a:t>년도의 이용객수인데요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노선별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이용객수</a:t>
            </a:r>
            <a:r>
              <a:rPr lang="ko-KR" altLang="en-US" baseline="0" dirty="0" smtClean="0"/>
              <a:t> 비율을 따져보면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호선</a:t>
            </a:r>
            <a:r>
              <a:rPr lang="en-US" altLang="ko-KR" baseline="0" dirty="0" smtClean="0"/>
              <a:t>, 5</a:t>
            </a:r>
            <a:r>
              <a:rPr lang="ko-KR" altLang="en-US" baseline="0" dirty="0" smtClean="0"/>
              <a:t>호선</a:t>
            </a:r>
            <a:r>
              <a:rPr lang="en-US" altLang="ko-KR" baseline="0" dirty="0" smtClean="0"/>
              <a:t>, 7</a:t>
            </a:r>
            <a:r>
              <a:rPr lang="ko-KR" altLang="en-US" baseline="0" dirty="0" smtClean="0"/>
              <a:t>호선이 상위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위를 차지하고 있는 것을 알 수 있었습니다</a:t>
            </a:r>
            <a:r>
              <a:rPr lang="en-US" altLang="ko-KR" baseline="0" dirty="0" smtClean="0"/>
              <a:t>. </a:t>
            </a:r>
            <a:r>
              <a:rPr lang="ko-KR" altLang="en-US" dirty="0" smtClean="0"/>
              <a:t>특히 </a:t>
            </a:r>
            <a:r>
              <a:rPr lang="en-US" altLang="ko-KR" dirty="0"/>
              <a:t>2</a:t>
            </a:r>
            <a:r>
              <a:rPr lang="ko-KR" altLang="en-US" dirty="0"/>
              <a:t>호선은 </a:t>
            </a:r>
            <a:r>
              <a:rPr lang="ko-KR" altLang="en-US" dirty="0" smtClean="0"/>
              <a:t>지난해 하루 </a:t>
            </a:r>
            <a:r>
              <a:rPr lang="ko-KR" altLang="en-US" dirty="0"/>
              <a:t>평균 </a:t>
            </a:r>
            <a:r>
              <a:rPr lang="en-US" altLang="ko-KR" dirty="0"/>
              <a:t>196.4</a:t>
            </a:r>
            <a:r>
              <a:rPr lang="ko-KR" altLang="en-US" dirty="0"/>
              <a:t>만명의 엄청난 이용 객수를 자랑하며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5</a:t>
            </a:r>
            <a:r>
              <a:rPr lang="ko-KR" altLang="en-US" dirty="0"/>
              <a:t>개 광역시 지하철의 이용 객수를 합친</a:t>
            </a:r>
            <a:r>
              <a:rPr lang="ko-KR" altLang="en-US" baseline="0" dirty="0"/>
              <a:t> 것보다 더 많은 것으로 </a:t>
            </a:r>
            <a:r>
              <a:rPr lang="ko-KR" altLang="en-US" baseline="0" dirty="0" smtClean="0"/>
              <a:t>나타났다고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37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수집 및 전처리 부분에 대해 소개해드리겠습니다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수집처는</a:t>
            </a:r>
            <a:r>
              <a:rPr lang="ko-KR" altLang="en-US" dirty="0" smtClean="0"/>
              <a:t> 크게 세가지가 있는데 서울교통공사와 공공데이터포털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서울시메트로</a:t>
            </a:r>
            <a:r>
              <a:rPr lang="en-US" altLang="ko-KR" dirty="0" smtClean="0"/>
              <a:t>9</a:t>
            </a:r>
            <a:r>
              <a:rPr lang="ko-KR" altLang="en-US" dirty="0" smtClean="0"/>
              <a:t>호선 에서 제공하는 공공데이터를 활용하였습니다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왼쪽은 </a:t>
            </a:r>
            <a:r>
              <a:rPr lang="ko-KR" altLang="en-US" dirty="0" err="1" smtClean="0"/>
              <a:t>수집처에서</a:t>
            </a:r>
            <a:r>
              <a:rPr lang="ko-KR" altLang="en-US" dirty="0" smtClean="0"/>
              <a:t> 수집해온 </a:t>
            </a:r>
            <a:r>
              <a:rPr lang="ko-KR" altLang="en-US" dirty="0" err="1" smtClean="0"/>
              <a:t>원데이터</a:t>
            </a:r>
            <a:r>
              <a:rPr lang="ko-KR" altLang="en-US" dirty="0" smtClean="0"/>
              <a:t> 목록들입니다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이용객수</a:t>
            </a:r>
            <a:r>
              <a:rPr lang="ko-KR" altLang="en-US" dirty="0" smtClean="0"/>
              <a:t> 정보에 대한 데이터와 </a:t>
            </a:r>
            <a:r>
              <a:rPr lang="ko-KR" altLang="en-US" dirty="0" err="1" smtClean="0"/>
              <a:t>역사면적과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위도경도에</a:t>
            </a:r>
            <a:r>
              <a:rPr lang="ko-KR" altLang="en-US" dirty="0" smtClean="0"/>
              <a:t> 관한 데이터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편의시설물에 대한 데이터들입니다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BCFAA-7A7E-4448-A6E0-7E832DA9E33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70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저희는 먼저 </a:t>
            </a:r>
            <a:r>
              <a:rPr lang="ko-KR" altLang="en-US" dirty="0" err="1" smtClean="0"/>
              <a:t>연단위</a:t>
            </a:r>
            <a:r>
              <a:rPr lang="en-US" altLang="ko-KR" dirty="0"/>
              <a:t>, </a:t>
            </a:r>
            <a:r>
              <a:rPr lang="ko-KR" altLang="en-US" dirty="0" err="1"/>
              <a:t>월단위로</a:t>
            </a:r>
            <a:r>
              <a:rPr lang="ko-KR" altLang="en-US" dirty="0"/>
              <a:t> </a:t>
            </a:r>
            <a:r>
              <a:rPr lang="ko-KR" altLang="en-US" dirty="0" err="1"/>
              <a:t>쪼개져있던</a:t>
            </a:r>
            <a:r>
              <a:rPr lang="ko-KR" altLang="en-US" dirty="0"/>
              <a:t> 승하차인원수 </a:t>
            </a:r>
            <a:r>
              <a:rPr lang="en-US" altLang="ko-KR" dirty="0"/>
              <a:t>raw</a:t>
            </a:r>
            <a:r>
              <a:rPr lang="en-US" altLang="ko-KR" baseline="0" dirty="0"/>
              <a:t> data</a:t>
            </a:r>
            <a:r>
              <a:rPr lang="ko-KR" altLang="en-US" baseline="0" dirty="0"/>
              <a:t>들을 </a:t>
            </a:r>
            <a:r>
              <a:rPr lang="en-US" altLang="ko-KR" baseline="0" dirty="0"/>
              <a:t>20190101~20241231 </a:t>
            </a:r>
            <a:r>
              <a:rPr lang="ko-KR" altLang="en-US" baseline="0" dirty="0"/>
              <a:t>까지 </a:t>
            </a:r>
            <a:r>
              <a:rPr lang="ko-KR" altLang="en-US" baseline="0" dirty="0" smtClean="0"/>
              <a:t>통합하여 </a:t>
            </a:r>
            <a:r>
              <a:rPr lang="ko-KR" altLang="en-US" baseline="0" dirty="0" err="1" smtClean="0"/>
              <a:t>통합본을</a:t>
            </a:r>
            <a:r>
              <a:rPr lang="ko-KR" altLang="en-US" baseline="0" dirty="0" smtClean="0"/>
              <a:t> 만들었고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다시 </a:t>
            </a:r>
            <a:r>
              <a:rPr lang="ko-KR" altLang="en-US" baseline="0" dirty="0" err="1" smtClean="0"/>
              <a:t>다시</a:t>
            </a:r>
            <a:r>
              <a:rPr lang="ko-KR" altLang="en-US" baseline="0" dirty="0" smtClean="0"/>
              <a:t> </a:t>
            </a:r>
            <a:r>
              <a:rPr lang="ko-KR" altLang="en-US" baseline="0" dirty="0" err="1"/>
              <a:t>년도별로</a:t>
            </a:r>
            <a:r>
              <a:rPr lang="ko-KR" altLang="en-US" baseline="0" dirty="0"/>
              <a:t> 구분하여 저장 </a:t>
            </a:r>
            <a:r>
              <a:rPr lang="ko-KR" altLang="en-US" baseline="0" dirty="0" smtClean="0"/>
              <a:t>하였습니다</a:t>
            </a: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/>
              <a:t>면적 </a:t>
            </a:r>
            <a:r>
              <a:rPr lang="ko-KR" altLang="en-US" baseline="0" dirty="0" smtClean="0"/>
              <a:t>정보와 </a:t>
            </a:r>
            <a:r>
              <a:rPr lang="ko-KR" altLang="en-US" baseline="0" dirty="0" err="1" smtClean="0"/>
              <a:t>위도경도는</a:t>
            </a:r>
            <a:r>
              <a:rPr lang="ko-KR" altLang="en-US" baseline="0" dirty="0" smtClean="0"/>
              <a:t> </a:t>
            </a:r>
            <a:r>
              <a:rPr lang="ko-KR" altLang="en-US" baseline="0" dirty="0" err="1"/>
              <a:t>노선별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역별로</a:t>
            </a:r>
            <a:r>
              <a:rPr lang="ko-KR" altLang="en-US" baseline="0" dirty="0"/>
              <a:t> 나누어 </a:t>
            </a:r>
            <a:r>
              <a:rPr lang="ko-KR" altLang="en-US" baseline="0" dirty="0" err="1" smtClean="0"/>
              <a:t>전처리하였고</a:t>
            </a:r>
            <a:r>
              <a:rPr lang="en-US" altLang="ko-KR" baseline="0" dirty="0" smtClean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 smtClean="0"/>
              <a:t>각종 </a:t>
            </a:r>
            <a:r>
              <a:rPr lang="ko-KR" altLang="en-US" baseline="0" dirty="0"/>
              <a:t>편의시설 정보에 대한 </a:t>
            </a:r>
            <a:r>
              <a:rPr lang="en-US" altLang="ko-KR" baseline="0" dirty="0"/>
              <a:t>raw </a:t>
            </a:r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은  </a:t>
            </a:r>
            <a:r>
              <a:rPr lang="en-US" altLang="ko-KR" baseline="0" dirty="0" err="1"/>
              <a:t>groupby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결측치제거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새로운 컬럼생성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컬럼명</a:t>
            </a:r>
            <a:r>
              <a:rPr lang="ko-KR" altLang="en-US" baseline="0" dirty="0"/>
              <a:t> 통일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수치형</a:t>
            </a:r>
            <a:r>
              <a:rPr lang="ko-KR" altLang="en-US" baseline="0" dirty="0"/>
              <a:t> 변수 변환 등의 </a:t>
            </a:r>
            <a:r>
              <a:rPr lang="ko-KR" altLang="en-US" baseline="0" dirty="0" err="1"/>
              <a:t>전처리를</a:t>
            </a:r>
            <a:r>
              <a:rPr lang="ko-KR" altLang="en-US" baseline="0" dirty="0"/>
              <a:t> 통해 노선명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역명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개수 컬럼으로 구성된 데이터 프레임 생성 후 </a:t>
            </a:r>
            <a:r>
              <a:rPr lang="ko-KR" altLang="en-US" baseline="0" dirty="0" smtClean="0"/>
              <a:t>저장하였습니다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9</a:t>
            </a:r>
            <a:r>
              <a:rPr lang="ko-KR" altLang="en-US" baseline="0" dirty="0" smtClean="0"/>
              <a:t>호선 데이터들은 따로 수집해야했기 때문에 따로 </a:t>
            </a:r>
            <a:r>
              <a:rPr lang="ko-KR" altLang="en-US" baseline="0" dirty="0" err="1" smtClean="0"/>
              <a:t>전처리를</a:t>
            </a:r>
            <a:r>
              <a:rPr lang="ko-KR" altLang="en-US" baseline="0" dirty="0" smtClean="0"/>
              <a:t> 진행하여</a:t>
            </a:r>
            <a:r>
              <a:rPr lang="en-US" altLang="ko-KR" baseline="0" dirty="0" smtClean="0"/>
              <a:t> 1-8</a:t>
            </a:r>
            <a:r>
              <a:rPr lang="ko-KR" altLang="en-US" baseline="0" dirty="0" smtClean="0"/>
              <a:t>호선 데이터프레임에 </a:t>
            </a:r>
            <a:r>
              <a:rPr lang="en-US" altLang="ko-KR" baseline="0" dirty="0" smtClean="0"/>
              <a:t>merge</a:t>
            </a:r>
            <a:r>
              <a:rPr lang="ko-KR" altLang="en-US" baseline="0" dirty="0" smtClean="0"/>
              <a:t>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2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앞서 전처리한 데이터들을 </a:t>
            </a:r>
            <a:r>
              <a:rPr lang="ko-KR" altLang="en-US" dirty="0" smtClean="0"/>
              <a:t>모아</a:t>
            </a:r>
            <a:r>
              <a:rPr lang="ko-KR" altLang="en-US" baseline="0" dirty="0" smtClean="0"/>
              <a:t> 통합</a:t>
            </a:r>
            <a:r>
              <a:rPr lang="ko-KR" altLang="en-US" dirty="0" smtClean="0"/>
              <a:t>한 </a:t>
            </a:r>
            <a:r>
              <a:rPr lang="ko-KR" altLang="en-US" dirty="0"/>
              <a:t>최종 데이터 프레임의 </a:t>
            </a:r>
            <a:r>
              <a:rPr lang="ko-KR" altLang="en-US" dirty="0" smtClean="0"/>
              <a:t>일부입니다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남아있</a:t>
            </a:r>
            <a:r>
              <a:rPr lang="ko-KR" altLang="en-US" dirty="0" smtClean="0"/>
              <a:t>던</a:t>
            </a:r>
            <a:r>
              <a:rPr lang="ko-KR" altLang="en-US" dirty="0" smtClean="0"/>
              <a:t> </a:t>
            </a:r>
            <a:r>
              <a:rPr lang="ko-KR" altLang="en-US" dirty="0" err="1"/>
              <a:t>결측값은</a:t>
            </a:r>
            <a:r>
              <a:rPr lang="ko-KR" altLang="en-US" dirty="0"/>
              <a:t> 제거하거나 </a:t>
            </a:r>
            <a:r>
              <a:rPr lang="en-US" altLang="ko-KR" dirty="0"/>
              <a:t>0</a:t>
            </a:r>
            <a:r>
              <a:rPr lang="ko-KR" altLang="en-US" dirty="0"/>
              <a:t>으로 처리하여 </a:t>
            </a:r>
            <a:r>
              <a:rPr lang="ko-KR" altLang="en-US" dirty="0" smtClean="0"/>
              <a:t>분석하였습니다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편의시설물</a:t>
            </a:r>
            <a:r>
              <a:rPr lang="ko-KR" altLang="en-US" baseline="0" dirty="0" smtClean="0"/>
              <a:t> 컬럼에</a:t>
            </a:r>
            <a:r>
              <a:rPr lang="ko-KR" altLang="en-US" dirty="0" smtClean="0"/>
              <a:t>는 지하상가 및 편의점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화장실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에스컬레이터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엘리베이터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자전거보관소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물품보관함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소화기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스마트도서관</a:t>
            </a:r>
            <a:r>
              <a:rPr lang="ko-KR" altLang="en-US" baseline="0" dirty="0" smtClean="0"/>
              <a:t> 개수가</a:t>
            </a:r>
            <a:r>
              <a:rPr lang="ko-KR" altLang="en-US" dirty="0" smtClean="0"/>
              <a:t> 있습니다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이용객수의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24</a:t>
            </a:r>
            <a:r>
              <a:rPr lang="ko-KR" altLang="en-US" dirty="0" smtClean="0"/>
              <a:t>년도 평균이 가장 최근의 동향을 잘 나타낼 수 있는 </a:t>
            </a:r>
            <a:r>
              <a:rPr lang="ko-KR" altLang="en-US" dirty="0" err="1" smtClean="0"/>
              <a:t>대표값이라고</a:t>
            </a:r>
            <a:r>
              <a:rPr lang="ko-KR" altLang="en-US" dirty="0" smtClean="0"/>
              <a:t> 판단하였기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평균역이용자수 컬럼을 추가했습니다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551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dirty="0" smtClean="0">
                <a:solidFill>
                  <a:srgbClr val="333333"/>
                </a:solidFill>
              </a:rPr>
              <a:t>다음으로 변수들간의 관계를</a:t>
            </a:r>
            <a:r>
              <a:rPr lang="ko-KR" altLang="en-US" sz="1200" spc="-100" baseline="0" dirty="0" smtClean="0">
                <a:solidFill>
                  <a:srgbClr val="333333"/>
                </a:solidFill>
              </a:rPr>
              <a:t> </a:t>
            </a:r>
            <a:r>
              <a:rPr lang="ko-KR" altLang="en-US" sz="1200" spc="-100" baseline="0" dirty="0" err="1" smtClean="0">
                <a:solidFill>
                  <a:srgbClr val="333333"/>
                </a:solidFill>
              </a:rPr>
              <a:t>시각화해보았는데요</a:t>
            </a:r>
            <a:r>
              <a:rPr lang="en-US" altLang="ko-KR" sz="1200" spc="-100" baseline="0" dirty="0" smtClean="0">
                <a:solidFill>
                  <a:srgbClr val="333333"/>
                </a:solidFill>
              </a:rPr>
              <a:t>! </a:t>
            </a:r>
            <a:r>
              <a:rPr lang="ko-KR" altLang="en-US" sz="1200" spc="-100" baseline="0" dirty="0" smtClean="0">
                <a:solidFill>
                  <a:srgbClr val="333333"/>
                </a:solidFill>
              </a:rPr>
              <a:t>가장 </a:t>
            </a:r>
            <a:r>
              <a:rPr lang="ko-KR" altLang="en-US" sz="1200" spc="-100" baseline="0" dirty="0" err="1" smtClean="0">
                <a:solidFill>
                  <a:srgbClr val="333333"/>
                </a:solidFill>
              </a:rPr>
              <a:t>머너</a:t>
            </a:r>
            <a:r>
              <a:rPr lang="ko-KR" altLang="en-US" sz="1200" spc="-100" baseline="0" dirty="0" smtClean="0">
                <a:solidFill>
                  <a:srgbClr val="333333"/>
                </a:solidFill>
              </a:rPr>
              <a:t> </a:t>
            </a:r>
            <a:r>
              <a:rPr lang="ko-KR" altLang="en-US" sz="1200" spc="-100" dirty="0" smtClean="0">
                <a:solidFill>
                  <a:srgbClr val="333333"/>
                </a:solidFill>
              </a:rPr>
              <a:t>큰 </a:t>
            </a:r>
            <a:r>
              <a:rPr lang="ko-KR" altLang="en-US" sz="1200" spc="-100" dirty="0">
                <a:solidFill>
                  <a:srgbClr val="333333"/>
                </a:solidFill>
              </a:rPr>
              <a:t>틀에서 상관성을 파악하기 위해 </a:t>
            </a:r>
            <a:r>
              <a:rPr lang="ko-KR" altLang="en-US" sz="1200" spc="-100" dirty="0" err="1">
                <a:solidFill>
                  <a:srgbClr val="333333"/>
                </a:solidFill>
              </a:rPr>
              <a:t>편의시설물</a:t>
            </a:r>
            <a:r>
              <a:rPr lang="ko-KR" altLang="en-US" sz="1200" spc="-100" dirty="0">
                <a:solidFill>
                  <a:srgbClr val="333333"/>
                </a:solidFill>
              </a:rPr>
              <a:t> 개수를 전부 더한 컬럼을 만들고</a:t>
            </a:r>
            <a:r>
              <a:rPr lang="en-US" altLang="ko-KR" sz="1200" spc="-100" dirty="0">
                <a:solidFill>
                  <a:srgbClr val="333333"/>
                </a:solidFill>
              </a:rPr>
              <a:t>,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역별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편의시설물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개수와 평균이용객수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역별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편의시설물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개수와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역면적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간의 관계를 나타내는 </a:t>
            </a:r>
            <a:r>
              <a:rPr lang="ko-KR" altLang="en-US" sz="1200" spc="0" baseline="0" dirty="0">
                <a:solidFill>
                  <a:schemeClr val="tx1"/>
                </a:solidFill>
              </a:rPr>
              <a:t> </a:t>
            </a:r>
            <a:r>
              <a:rPr lang="ko-KR" altLang="en-US" sz="1200" spc="0" baseline="0" dirty="0" err="1">
                <a:solidFill>
                  <a:schemeClr val="tx1"/>
                </a:solidFill>
              </a:rPr>
              <a:t>산점도를</a:t>
            </a:r>
            <a:r>
              <a:rPr lang="ko-KR" altLang="en-US" sz="1200" spc="0" baseline="0" dirty="0">
                <a:solidFill>
                  <a:schemeClr val="tx1"/>
                </a:solidFill>
              </a:rPr>
              <a:t> </a:t>
            </a:r>
            <a:r>
              <a:rPr lang="ko-KR" altLang="en-US" sz="1200" spc="0" baseline="0" dirty="0" err="1" smtClean="0">
                <a:solidFill>
                  <a:schemeClr val="tx1"/>
                </a:solidFill>
              </a:rPr>
              <a:t>시각화해보았습니다</a:t>
            </a:r>
            <a:r>
              <a:rPr lang="en-US" altLang="ko-KR" sz="1200" spc="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spc="-100" baseline="0" dirty="0" smtClean="0">
                <a:solidFill>
                  <a:srgbClr val="333333"/>
                </a:solidFill>
              </a:rPr>
              <a:t>이때 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상관성을 더 제대로 보여주기 위해 회귀선을 포함한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산점도로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나타냈습니다</a:t>
            </a:r>
            <a:endParaRPr lang="en-US" altLang="ko-KR" sz="1200" spc="-100" baseline="0" dirty="0">
              <a:solidFill>
                <a:srgbClr val="333333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spc="-100" baseline="0" dirty="0">
              <a:solidFill>
                <a:srgbClr val="333333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4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spc="-100" baseline="0" dirty="0">
                <a:solidFill>
                  <a:srgbClr val="333333"/>
                </a:solidFill>
              </a:rPr>
              <a:t>노선 개수와 평균 화장실 개수 또한 상관관계가 있을 것이라고 생각되어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노선개수에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따른 평균 화장실 개수를 가로막대그래프로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시각화해보았습니다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spc="-100" baseline="0" dirty="0">
                <a:solidFill>
                  <a:srgbClr val="333333"/>
                </a:solidFill>
              </a:rPr>
              <a:t>확실히 노선 개수가 많을수록 평균 화장실 개수 역시 늘어나는 경향이 파악되었고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 ANOVA 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검정을 통해 이는 통계적으로 유의함을 확인했습니다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. 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spc="-100" baseline="0" dirty="0">
                <a:solidFill>
                  <a:srgbClr val="333333"/>
                </a:solidFill>
              </a:rPr>
              <a:t>또한 </a:t>
            </a:r>
            <a:r>
              <a:rPr lang="en-US" altLang="ko-KR" sz="1200" spc="-100" baseline="0" dirty="0" err="1">
                <a:solidFill>
                  <a:srgbClr val="333333"/>
                </a:solidFill>
              </a:rPr>
              <a:t>TukeyHSD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사후검정을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거쳐 어떤 그룹 간 유의미한 차이가 있는지 더 구체적으로 파악하였습니다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spc="-100" baseline="0" dirty="0">
                <a:solidFill>
                  <a:srgbClr val="333333"/>
                </a:solidFill>
              </a:rPr>
              <a:t>그 결과 </a:t>
            </a:r>
            <a:r>
              <a:rPr lang="ko-KR" altLang="en-US" sz="1200" spc="-100" baseline="0" dirty="0" err="1">
                <a:solidFill>
                  <a:srgbClr val="333333"/>
                </a:solidFill>
              </a:rPr>
              <a:t>노선개수가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1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개인 역은 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2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개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,3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개인 역보다 화장실 개수가 유의미하게 적다는 것을 파악할 수 있었고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00" baseline="0" dirty="0" err="1">
                <a:solidFill>
                  <a:srgbClr val="333333"/>
                </a:solidFill>
              </a:rPr>
              <a:t>노선개수가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2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개인 역과 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3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개인 역의 화장실 개수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 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간에는 유의미한 차이가 없는 것으로 나타났습니다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. (P-value 0.05 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이상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08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spc="-100" baseline="0" dirty="0" err="1">
                <a:solidFill>
                  <a:srgbClr val="333333"/>
                </a:solidFill>
              </a:rPr>
              <a:t>이용객수는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 역시나 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2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호선이 압도적으로 많았습니다</a:t>
            </a:r>
            <a:endParaRPr lang="en-US" altLang="ko-KR" sz="1200" spc="-100" baseline="0" dirty="0">
              <a:solidFill>
                <a:srgbClr val="333333"/>
              </a:solidFill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spc="-100" baseline="0" dirty="0">
                <a:solidFill>
                  <a:srgbClr val="333333"/>
                </a:solidFill>
              </a:rPr>
              <a:t>대체로 평균 이용객수가 많을수록 지하상가 개수도 많은 경향을 나타냈습니다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. 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실제로 전체 이용객수에서 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1,2,3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등 비율을 차지하는 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2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호선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,5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호선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,7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호선의 지하상가 개수가 가장 많은 것으로 나타났습니다</a:t>
            </a:r>
            <a:endParaRPr lang="en-US" altLang="ko-KR" sz="1200" spc="-100" baseline="0" dirty="0">
              <a:solidFill>
                <a:srgbClr val="333333"/>
              </a:solidFill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spc="-100" baseline="0" dirty="0">
                <a:solidFill>
                  <a:srgbClr val="333333"/>
                </a:solidFill>
              </a:rPr>
              <a:t>가장 많은 지하상가 개수를 보유하는 노선은 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7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호선으로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 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이 노선에는 고속터미널역을 포함한 강남일대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(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논현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 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강남구청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 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청담 등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), 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노원 등 주요 상업 지역을 지나가기 때문으로 예상됩니다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spc="-100" baseline="0" dirty="0">
                <a:solidFill>
                  <a:srgbClr val="333333"/>
                </a:solidFill>
              </a:rPr>
              <a:t>반면 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1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호선과 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8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호선은 지하상가 개수가 적은데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 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이는 서울교통공사에서 취급하는 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1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호선이 서울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~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청량리 구간이기 때문에 상대적으로 작을 수밖에 없고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00" baseline="0" dirty="0">
                <a:solidFill>
                  <a:srgbClr val="333333"/>
                </a:solidFill>
              </a:rPr>
              <a:t>8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호선은 분당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-</a:t>
            </a:r>
            <a:r>
              <a:rPr lang="ko-KR" altLang="en-US" sz="1200" spc="-100" baseline="0" dirty="0">
                <a:solidFill>
                  <a:srgbClr val="333333"/>
                </a:solidFill>
              </a:rPr>
              <a:t>잠실과 같이 특정 지역 중심이라 상업 밀집도가 낮은 것으로 보여집니다</a:t>
            </a:r>
            <a:r>
              <a:rPr lang="en-US" altLang="ko-KR" sz="1200" spc="-100" baseline="0" dirty="0">
                <a:solidFill>
                  <a:srgbClr val="333333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206C2-499C-49F8-9A41-7FFA2034E8C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69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8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1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43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6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94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4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6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8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2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8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B695-88C7-4CCB-9A46-AAA22BCD6D76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70B63-0AF0-4457-AE20-36F3277CC4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00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54.png"/><Relationship Id="rId5" Type="http://schemas.openxmlformats.org/officeDocument/2006/relationships/image" Target="../media/image20.png"/><Relationship Id="rId10" Type="http://schemas.openxmlformats.org/officeDocument/2006/relationships/image" Target="../media/image53.png"/><Relationship Id="rId4" Type="http://schemas.openxmlformats.org/officeDocument/2006/relationships/image" Target="../media/image12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10" Type="http://schemas.openxmlformats.org/officeDocument/2006/relationships/image" Target="../media/image56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2.png"/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0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64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67.png"/><Relationship Id="rId4" Type="http://schemas.openxmlformats.org/officeDocument/2006/relationships/image" Target="../media/image13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10" Type="http://schemas.openxmlformats.org/officeDocument/2006/relationships/image" Target="../media/image70.jpeg"/><Relationship Id="rId4" Type="http://schemas.openxmlformats.org/officeDocument/2006/relationships/image" Target="../media/image13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74.png"/><Relationship Id="rId4" Type="http://schemas.openxmlformats.org/officeDocument/2006/relationships/image" Target="../media/image13.png"/><Relationship Id="rId9" Type="http://schemas.openxmlformats.org/officeDocument/2006/relationships/image" Target="../media/image7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7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11" Type="http://schemas.openxmlformats.org/officeDocument/2006/relationships/image" Target="../media/image75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hyperlink" Target="https://www.redaily.co.kr/news/articleView.html?idxno=11429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4.png"/><Relationship Id="rId1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14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10" Type="http://schemas.openxmlformats.org/officeDocument/2006/relationships/image" Target="../media/image49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10" Type="http://schemas.openxmlformats.org/officeDocument/2006/relationships/image" Target="../media/image51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72067"/>
            <a:ext cx="11167533" cy="269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710267"/>
            <a:ext cx="11167533" cy="46820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8134" y="5469467"/>
            <a:ext cx="6968067" cy="29548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667" y="5393267"/>
            <a:ext cx="6968067" cy="29548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133" y="4532861"/>
            <a:ext cx="4123267" cy="6519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267" y="389467"/>
            <a:ext cx="3683000" cy="939800"/>
          </a:xfrm>
          <a:prstGeom prst="rect">
            <a:avLst/>
          </a:prstGeom>
          <a:effectLst>
            <a:outerShdw blurRad="19663" dist="129704" dir="16380000">
              <a:srgbClr val="3A4CA8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9934" y="889000"/>
            <a:ext cx="194733" cy="194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0267" y="651933"/>
            <a:ext cx="3683000" cy="6688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1200" y="889000"/>
            <a:ext cx="194733" cy="19473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190067" y="880534"/>
            <a:ext cx="1811867" cy="1693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3" spc="200">
                <a:solidFill>
                  <a:srgbClr val="5B6AB8"/>
                </a:solidFill>
                <a:ea typeface="Noto Sans CJK KR Regular"/>
              </a:rPr>
              <a:t>언우지다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5533" y="2125134"/>
            <a:ext cx="9152467" cy="2379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467">
                <a:solidFill>
                  <a:srgbClr val="2F5CA1"/>
                </a:solidFill>
                <a:ea typeface="esamanru OTF Medium"/>
              </a:rPr>
              <a:t>언제나</a:t>
            </a:r>
            <a:r>
              <a:rPr lang="en-US" sz="7200" spc="-467">
                <a:solidFill>
                  <a:srgbClr val="2F5CA1"/>
                </a:solidFill>
                <a:latin typeface="esamanru OTF Medium"/>
              </a:rPr>
              <a:t> </a:t>
            </a:r>
            <a:r>
              <a:rPr lang="ko-KR" altLang="en-US" sz="7200" spc="-467">
                <a:solidFill>
                  <a:srgbClr val="2F5CA1"/>
                </a:solidFill>
                <a:ea typeface="esamanru OTF Medium"/>
              </a:rPr>
              <a:t>우리곁에</a:t>
            </a:r>
            <a:r>
              <a:rPr lang="en-US" sz="7200" spc="-467">
                <a:solidFill>
                  <a:srgbClr val="2F5CA1"/>
                </a:solidFill>
                <a:latin typeface="esamanru OTF Medium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7200" spc="-467">
                <a:solidFill>
                  <a:srgbClr val="2F5CA1"/>
                </a:solidFill>
                <a:ea typeface="esamanru OTF Medium"/>
              </a:rPr>
              <a:t>지하철</a:t>
            </a:r>
            <a:r>
              <a:rPr lang="en-US" sz="7200" spc="-467">
                <a:solidFill>
                  <a:srgbClr val="2F5CA1"/>
                </a:solidFill>
                <a:latin typeface="esamanru OTF Medium"/>
              </a:rPr>
              <a:t> </a:t>
            </a:r>
            <a:r>
              <a:rPr lang="ko-KR" altLang="en-US" sz="7200" spc="-467">
                <a:solidFill>
                  <a:srgbClr val="2F5CA1"/>
                </a:solidFill>
                <a:ea typeface="esamanru OTF Medium"/>
              </a:rPr>
              <a:t>다있소</a:t>
            </a:r>
            <a:r>
              <a:rPr lang="en-US" sz="7200" spc="-467">
                <a:solidFill>
                  <a:srgbClr val="2F5CA1"/>
                </a:solidFill>
                <a:latin typeface="esamanru OTF Medium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31733" y="4625994"/>
            <a:ext cx="3920067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>
                <a:solidFill>
                  <a:srgbClr val="2F5CA1"/>
                </a:solidFill>
                <a:ea typeface="ONE Mobile Title OTF"/>
              </a:rPr>
              <a:t>부수명</a:t>
            </a:r>
            <a:r>
              <a:rPr lang="en-US" sz="2600" spc="-133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altLang="en-US" sz="2600" spc="-133">
                <a:solidFill>
                  <a:srgbClr val="2F5CA1"/>
                </a:solidFill>
                <a:ea typeface="ONE Mobile Title OTF"/>
              </a:rPr>
              <a:t>다있소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58733" y="5308600"/>
            <a:ext cx="3589867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400" spc="-67">
                <a:solidFill>
                  <a:srgbClr val="5B6AB8"/>
                </a:solidFill>
                <a:ea typeface="ONE Mobile OTF Bold"/>
              </a:rPr>
              <a:t>신부야</a:t>
            </a:r>
            <a:r>
              <a:rPr lang="en-US" sz="1400" spc="-67">
                <a:solidFill>
                  <a:srgbClr val="5B6AB8"/>
                </a:solidFill>
                <a:latin typeface="ONE Mobile OTF Bold"/>
              </a:rPr>
              <a:t>, </a:t>
            </a:r>
            <a:r>
              <a:rPr lang="ko-KR" altLang="en-US" sz="1400" spc="-67">
                <a:solidFill>
                  <a:srgbClr val="5B6AB8"/>
                </a:solidFill>
                <a:ea typeface="ONE Mobile OTF Bold"/>
              </a:rPr>
              <a:t>정수영</a:t>
            </a:r>
            <a:r>
              <a:rPr lang="en-US" sz="1400" spc="-67">
                <a:solidFill>
                  <a:srgbClr val="5B6AB8"/>
                </a:solidFill>
                <a:latin typeface="ONE Mobile OTF Bold"/>
              </a:rPr>
              <a:t>, </a:t>
            </a:r>
            <a:r>
              <a:rPr lang="ko-KR" altLang="en-US" sz="1400" spc="-67">
                <a:solidFill>
                  <a:srgbClr val="5B6AB8"/>
                </a:solidFill>
                <a:ea typeface="ONE Mobile OTF Bold"/>
              </a:rPr>
              <a:t>고순명</a:t>
            </a:r>
          </a:p>
        </p:txBody>
      </p:sp>
    </p:spTree>
    <p:extLst>
      <p:ext uri="{BB962C8B-B14F-4D97-AF65-F5344CB8AC3E}">
        <p14:creationId xmlns:p14="http://schemas.microsoft.com/office/powerpoint/2010/main" val="4080632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133" y="3937001"/>
            <a:ext cx="2895600" cy="169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41335" y="948268"/>
            <a:ext cx="27093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시각화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52335" y="5129016"/>
            <a:ext cx="3171533" cy="2637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altLang="en-US" sz="1133" spc="-67" dirty="0">
                <a:solidFill>
                  <a:srgbClr val="333333"/>
                </a:solidFill>
              </a:rPr>
              <a:t>▲ 노선 개수가 많을수록 평균 화장실 개수도 많아짐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97" y="2164494"/>
            <a:ext cx="4384677" cy="29231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5786" y="2731484"/>
            <a:ext cx="3254507" cy="7255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4197" y="3742933"/>
            <a:ext cx="2737341" cy="973631"/>
          </a:xfrm>
          <a:prstGeom prst="rect">
            <a:avLst/>
          </a:prstGeom>
        </p:spPr>
      </p:pic>
      <p:sp>
        <p:nvSpPr>
          <p:cNvPr id="16" name="TextBox 19"/>
          <p:cNvSpPr txBox="1"/>
          <p:nvPr/>
        </p:nvSpPr>
        <p:spPr>
          <a:xfrm>
            <a:off x="7832432" y="3457011"/>
            <a:ext cx="2569106" cy="2637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1133" spc="-67" dirty="0">
                <a:solidFill>
                  <a:srgbClr val="333333"/>
                </a:solidFill>
              </a:rPr>
              <a:t>▲ </a:t>
            </a:r>
            <a:r>
              <a:rPr lang="en-US" altLang="ko-KR" sz="1133" spc="-67" dirty="0">
                <a:solidFill>
                  <a:srgbClr val="333333"/>
                </a:solidFill>
              </a:rPr>
              <a:t>ANOVA </a:t>
            </a:r>
            <a:r>
              <a:rPr lang="ko-KR" altLang="en-US" sz="1133" spc="-67" dirty="0" err="1">
                <a:solidFill>
                  <a:srgbClr val="333333"/>
                </a:solidFill>
              </a:rPr>
              <a:t>통계검정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7576316" y="4738759"/>
            <a:ext cx="3019998" cy="2637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1133" spc="-67" dirty="0">
                <a:solidFill>
                  <a:srgbClr val="333333"/>
                </a:solidFill>
              </a:rPr>
              <a:t>▲ </a:t>
            </a:r>
            <a:r>
              <a:rPr lang="en-US" altLang="ko-KR" sz="1133" spc="-67" dirty="0" err="1">
                <a:solidFill>
                  <a:srgbClr val="333333"/>
                </a:solidFill>
              </a:rPr>
              <a:t>TukeyHSD</a:t>
            </a:r>
            <a:r>
              <a:rPr lang="en-US" altLang="ko-KR" sz="1133" spc="-67" dirty="0">
                <a:solidFill>
                  <a:srgbClr val="333333"/>
                </a:solidFill>
              </a:rPr>
              <a:t> </a:t>
            </a:r>
            <a:r>
              <a:rPr lang="ko-KR" altLang="en-US" sz="1133" spc="-67" dirty="0" err="1">
                <a:solidFill>
                  <a:srgbClr val="333333"/>
                </a:solidFill>
              </a:rPr>
              <a:t>사후검정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5639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133" y="3937001"/>
            <a:ext cx="2895600" cy="169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41335" y="948268"/>
            <a:ext cx="27093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시각화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89521" y="5586611"/>
            <a:ext cx="4858225" cy="8057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altLang="en-US" sz="1133" spc="-67" dirty="0">
                <a:solidFill>
                  <a:srgbClr val="333333"/>
                </a:solidFill>
              </a:rPr>
              <a:t>▲ 대체로 이용객수가 많을수록 지하상가 개수도 많은 편 </a:t>
            </a:r>
            <a:r>
              <a:rPr lang="en-US" altLang="ko-KR" sz="1133" spc="-67" dirty="0">
                <a:solidFill>
                  <a:srgbClr val="333333"/>
                </a:solidFill>
              </a:rPr>
              <a:t>(2</a:t>
            </a:r>
            <a:r>
              <a:rPr lang="ko-KR" altLang="en-US" sz="1133" spc="-67" dirty="0">
                <a:solidFill>
                  <a:srgbClr val="333333"/>
                </a:solidFill>
              </a:rPr>
              <a:t>호선</a:t>
            </a:r>
            <a:r>
              <a:rPr lang="en-US" altLang="ko-KR" sz="1133" spc="-67" dirty="0">
                <a:solidFill>
                  <a:srgbClr val="333333"/>
                </a:solidFill>
              </a:rPr>
              <a:t>, 5</a:t>
            </a:r>
            <a:r>
              <a:rPr lang="ko-KR" altLang="en-US" sz="1133" spc="-67" dirty="0">
                <a:solidFill>
                  <a:srgbClr val="333333"/>
                </a:solidFill>
              </a:rPr>
              <a:t>호선</a:t>
            </a:r>
            <a:r>
              <a:rPr lang="en-US" altLang="ko-KR" sz="1133" spc="-67" dirty="0">
                <a:solidFill>
                  <a:srgbClr val="333333"/>
                </a:solidFill>
              </a:rPr>
              <a:t>, 7</a:t>
            </a:r>
            <a:r>
              <a:rPr lang="ko-KR" altLang="en-US" sz="1133" spc="-67" dirty="0">
                <a:solidFill>
                  <a:srgbClr val="333333"/>
                </a:solidFill>
              </a:rPr>
              <a:t>호선 등</a:t>
            </a:r>
            <a:r>
              <a:rPr lang="en-US" altLang="ko-KR" sz="1133" spc="-67" dirty="0">
                <a:solidFill>
                  <a:srgbClr val="333333"/>
                </a:solidFill>
              </a:rPr>
              <a:t>)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lvl="0">
              <a:lnSpc>
                <a:spcPct val="140269"/>
              </a:lnSpc>
            </a:pP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*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*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9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호선의 지하상가는 제대로 집계된 데이터를 찾을 수 없어서 제외함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4462" y="2112747"/>
            <a:ext cx="6761580" cy="35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133" y="3937001"/>
            <a:ext cx="2895600" cy="16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5537200" y="4072468"/>
            <a:ext cx="3048000" cy="169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41335" y="948268"/>
            <a:ext cx="27093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시각화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56607" y="5587649"/>
            <a:ext cx="6100424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04" y="2269244"/>
            <a:ext cx="6671030" cy="3335515"/>
          </a:xfrm>
          <a:prstGeom prst="rect">
            <a:avLst/>
          </a:prstGeom>
        </p:spPr>
      </p:pic>
      <p:sp>
        <p:nvSpPr>
          <p:cNvPr id="14" name="TextBox 19"/>
          <p:cNvSpPr txBox="1"/>
          <p:nvPr/>
        </p:nvSpPr>
        <p:spPr>
          <a:xfrm>
            <a:off x="4451608" y="5557497"/>
            <a:ext cx="4710422" cy="8057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altLang="en-US" sz="1133" spc="-67" dirty="0">
                <a:solidFill>
                  <a:srgbClr val="333333"/>
                </a:solidFill>
              </a:rPr>
              <a:t>▲ </a:t>
            </a:r>
            <a:r>
              <a:rPr lang="en-US" altLang="ko-KR" sz="1133" spc="-67" dirty="0">
                <a:solidFill>
                  <a:srgbClr val="333333"/>
                </a:solidFill>
              </a:rPr>
              <a:t>2</a:t>
            </a:r>
            <a:r>
              <a:rPr lang="ko-KR" altLang="en-US" sz="1133" spc="-67" dirty="0">
                <a:solidFill>
                  <a:srgbClr val="333333"/>
                </a:solidFill>
              </a:rPr>
              <a:t>호선에 </a:t>
            </a:r>
            <a:r>
              <a:rPr lang="ko-KR" altLang="en-US" sz="1133" spc="-67" dirty="0" err="1">
                <a:solidFill>
                  <a:srgbClr val="333333"/>
                </a:solidFill>
              </a:rPr>
              <a:t>물품보관함</a:t>
            </a:r>
            <a:r>
              <a:rPr lang="ko-KR" altLang="en-US" sz="1133" spc="-67" dirty="0">
                <a:solidFill>
                  <a:srgbClr val="333333"/>
                </a:solidFill>
              </a:rPr>
              <a:t> 개수가 가장 많고</a:t>
            </a:r>
            <a:r>
              <a:rPr lang="en-US" altLang="ko-KR" sz="1133" spc="-67" dirty="0">
                <a:solidFill>
                  <a:srgbClr val="333333"/>
                </a:solidFill>
              </a:rPr>
              <a:t>, 9</a:t>
            </a:r>
            <a:r>
              <a:rPr lang="ko-KR" altLang="en-US" sz="1133" spc="-67" dirty="0">
                <a:solidFill>
                  <a:srgbClr val="333333"/>
                </a:solidFill>
              </a:rPr>
              <a:t>호선에 가장 적음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8444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133" y="3937001"/>
            <a:ext cx="2895600" cy="16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537200" y="4072468"/>
            <a:ext cx="3048000" cy="169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41335" y="948268"/>
            <a:ext cx="27093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시각화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56867" y="57319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endParaRPr lang="en-US" sz="1133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17" y="2204592"/>
            <a:ext cx="6963501" cy="34817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28315" y="3140968"/>
            <a:ext cx="2878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r>
              <a:rPr lang="ko-KR" altLang="en-US" sz="1200" dirty="0"/>
              <a:t>▲ </a:t>
            </a:r>
            <a:r>
              <a:rPr lang="en-US" altLang="ko-KR" sz="1200" dirty="0"/>
              <a:t>2</a:t>
            </a:r>
            <a:r>
              <a:rPr lang="ko-KR" altLang="en-US" sz="1200" dirty="0"/>
              <a:t>호선의 역이 상위 </a:t>
            </a:r>
            <a:r>
              <a:rPr lang="en-US" altLang="ko-KR" sz="1200" dirty="0"/>
              <a:t>10</a:t>
            </a:r>
            <a:r>
              <a:rPr lang="ko-KR" altLang="en-US" sz="1200" dirty="0"/>
              <a:t>개중 </a:t>
            </a:r>
            <a:r>
              <a:rPr lang="en-US" altLang="ko-KR" sz="1200" dirty="0"/>
              <a:t>5</a:t>
            </a:r>
            <a:r>
              <a:rPr lang="ko-KR" altLang="en-US" sz="1200" dirty="0"/>
              <a:t>개나 포함되어 있는 것을 알 수 있음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▲ 상위 </a:t>
            </a:r>
            <a:r>
              <a:rPr lang="en-US" altLang="ko-KR" sz="1200" dirty="0"/>
              <a:t>10</a:t>
            </a:r>
            <a:r>
              <a:rPr lang="ko-KR" altLang="en-US" sz="1200" dirty="0"/>
              <a:t>개 역을 알아보면 외국인들에게도 유명한 관광지가 많은 것을 알 수 있음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 err="1"/>
              <a:t>홍대입구</a:t>
            </a:r>
            <a:r>
              <a:rPr lang="en-US" altLang="ko-KR" sz="1200" dirty="0"/>
              <a:t>, </a:t>
            </a:r>
            <a:r>
              <a:rPr lang="ko-KR" altLang="en-US" sz="1200" dirty="0"/>
              <a:t>명동</a:t>
            </a:r>
            <a:r>
              <a:rPr lang="en-US" altLang="ko-KR" sz="1200" dirty="0"/>
              <a:t>, </a:t>
            </a:r>
            <a:r>
              <a:rPr lang="ko-KR" altLang="en-US" sz="1200" dirty="0"/>
              <a:t>광화문</a:t>
            </a:r>
            <a:r>
              <a:rPr lang="en-US" altLang="ko-KR" sz="1200" dirty="0"/>
              <a:t>, </a:t>
            </a:r>
            <a:r>
              <a:rPr lang="ko-KR" altLang="en-US" sz="1200" dirty="0"/>
              <a:t>경복궁 등</a:t>
            </a:r>
            <a:r>
              <a:rPr lang="en-US" altLang="ko-KR" sz="1200" dirty="0"/>
              <a:t>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133" y="3937001"/>
            <a:ext cx="2895600" cy="16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537200" y="4072468"/>
            <a:ext cx="3048000" cy="169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41335" y="948268"/>
            <a:ext cx="27093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시각화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3" y="2065867"/>
            <a:ext cx="6705600" cy="430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133" y="3937001"/>
            <a:ext cx="2895600" cy="16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537200" y="4072468"/>
            <a:ext cx="3048000" cy="169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41335" y="948268"/>
            <a:ext cx="27093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시각화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69" y="2200924"/>
            <a:ext cx="6576731" cy="28185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27" y="5112409"/>
            <a:ext cx="5439415" cy="46075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778273" y="2561167"/>
            <a:ext cx="1897261" cy="27096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endParaRPr lang="en-US" sz="1133" spc="-67" dirty="0">
              <a:solidFill>
                <a:srgbClr val="333333"/>
              </a:solidFill>
              <a:latin typeface="ONE Mobile OTF 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884976">
            <a:off x="8372980" y="2770901"/>
            <a:ext cx="3605370" cy="8783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9622" y="4201767"/>
            <a:ext cx="3166230" cy="7498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29761">
            <a:off x="8597021" y="5540739"/>
            <a:ext cx="3201236" cy="7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7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1778000"/>
            <a:ext cx="11167533" cy="47713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133" y="3937001"/>
            <a:ext cx="2895600" cy="16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537200" y="4072468"/>
            <a:ext cx="3048000" cy="169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41335" y="948268"/>
            <a:ext cx="27093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시각화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468" y="1778001"/>
            <a:ext cx="2294467" cy="477134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314845" y="6160704"/>
            <a:ext cx="2544283" cy="27870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0269"/>
              </a:lnSpc>
            </a:pP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▲ 면적 대비 소화기대수는 증가하는 경향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082100"/>
            <a:ext cx="6166549" cy="40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48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1778000"/>
            <a:ext cx="11167533" cy="477134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133" y="3937001"/>
            <a:ext cx="2895600" cy="16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537200" y="4072468"/>
            <a:ext cx="3048000" cy="169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367809" y="948268"/>
            <a:ext cx="3648405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시각화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68" y="1778001"/>
            <a:ext cx="2363175" cy="4771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34" y="2076680"/>
            <a:ext cx="5542097" cy="385023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67808" y="5903613"/>
            <a:ext cx="4416491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67" dirty="0"/>
              <a:t>▲ </a:t>
            </a:r>
            <a:r>
              <a:rPr lang="ko-KR" altLang="en-US" sz="1067" dirty="0" err="1"/>
              <a:t>우하향하는</a:t>
            </a:r>
            <a:r>
              <a:rPr lang="ko-KR" altLang="en-US" sz="1067" dirty="0"/>
              <a:t> 회귀선</a:t>
            </a:r>
            <a:endParaRPr lang="en-US" altLang="ko-KR" sz="1067" dirty="0"/>
          </a:p>
          <a:p>
            <a:r>
              <a:rPr lang="en-US" altLang="ko-KR" sz="1067" dirty="0"/>
              <a:t>** </a:t>
            </a:r>
            <a:r>
              <a:rPr lang="ko-KR" altLang="en-US" sz="1067" dirty="0"/>
              <a:t>이동 편의시설 개수 </a:t>
            </a:r>
            <a:r>
              <a:rPr lang="en-US" altLang="ko-KR" sz="1067" dirty="0"/>
              <a:t>= </a:t>
            </a:r>
            <a:r>
              <a:rPr lang="ko-KR" altLang="en-US" sz="1067" dirty="0"/>
              <a:t>에스컬레이터 개수 </a:t>
            </a:r>
            <a:r>
              <a:rPr lang="en-US" altLang="ko-KR" sz="1067" dirty="0"/>
              <a:t>+ </a:t>
            </a:r>
            <a:r>
              <a:rPr lang="ko-KR" altLang="en-US" sz="1067" dirty="0"/>
              <a:t>엘리베이터 개수</a:t>
            </a:r>
            <a:endParaRPr lang="en-US" altLang="ko-KR" sz="1067" dirty="0"/>
          </a:p>
          <a:p>
            <a:r>
              <a:rPr lang="en-US" altLang="ko-KR" sz="1067" dirty="0"/>
              <a:t>** </a:t>
            </a:r>
            <a:r>
              <a:rPr lang="ko-KR" altLang="en-US" sz="1067" dirty="0"/>
              <a:t>평방미터 당 </a:t>
            </a:r>
            <a:r>
              <a:rPr lang="ko-KR" altLang="en-US" sz="1067" dirty="0" err="1"/>
              <a:t>이용객수</a:t>
            </a:r>
            <a:r>
              <a:rPr lang="ko-KR" altLang="en-US" sz="1067" dirty="0"/>
              <a:t> </a:t>
            </a:r>
            <a:r>
              <a:rPr lang="en-US" altLang="ko-KR" sz="1067" dirty="0"/>
              <a:t>= </a:t>
            </a:r>
            <a:r>
              <a:rPr lang="ko-KR" altLang="en-US" sz="1067" dirty="0"/>
              <a:t>평균이용객수 </a:t>
            </a:r>
            <a:r>
              <a:rPr lang="en-US" altLang="ko-KR" sz="1067" dirty="0"/>
              <a:t>/ </a:t>
            </a:r>
            <a:r>
              <a:rPr lang="ko-KR" altLang="en-US" sz="1067" dirty="0" err="1"/>
              <a:t>역사면적</a:t>
            </a:r>
            <a:endParaRPr lang="en-US" altLang="ko-KR" sz="1067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60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133" y="3937001"/>
            <a:ext cx="2895600" cy="169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41335" y="948268"/>
            <a:ext cx="27093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시각화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778273" y="2561167"/>
            <a:ext cx="1897261" cy="27096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endParaRPr lang="en-US" sz="1133" spc="-67" dirty="0">
              <a:solidFill>
                <a:srgbClr val="333333"/>
              </a:solidFill>
              <a:latin typeface="ONE Mobile OTF Regular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60" y="2318040"/>
            <a:ext cx="5919383" cy="20361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30" y="5224230"/>
            <a:ext cx="8346209" cy="8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5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839749" y="948268"/>
            <a:ext cx="4320480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시각화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51719" y="2535768"/>
            <a:ext cx="7536837" cy="31974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0269"/>
              </a:lnSpc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lvl="0" algn="l">
              <a:lnSpc>
                <a:spcPct val="140269"/>
              </a:lnSpc>
            </a:pPr>
            <a:endParaRPr lang="en-US" sz="1133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473" y="2335072"/>
            <a:ext cx="3574117" cy="13533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095" y="3276228"/>
            <a:ext cx="5382707" cy="2777811"/>
          </a:xfrm>
          <a:prstGeom prst="rect">
            <a:avLst/>
          </a:prstGeom>
        </p:spPr>
      </p:pic>
      <p:pic>
        <p:nvPicPr>
          <p:cNvPr id="9" name="그림 8" descr="텍스트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E924D54-E827-D00E-572D-AD933D5876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7913">
            <a:off x="3252933" y="3882664"/>
            <a:ext cx="2650162" cy="21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3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618067"/>
            <a:ext cx="11133667" cy="15070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3" y="1570567"/>
            <a:ext cx="11133667" cy="46058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933" y="3039531"/>
            <a:ext cx="9372600" cy="8467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342467" y="1007533"/>
            <a:ext cx="15155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>
                <a:solidFill>
                  <a:srgbClr val="2F5CA1"/>
                </a:solidFill>
                <a:ea typeface="ONE Mobile Title OTF"/>
              </a:rPr>
              <a:t>목차</a:t>
            </a:r>
          </a:p>
        </p:txBody>
      </p:sp>
      <p:pic>
        <p:nvPicPr>
          <p:cNvPr id="5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619" y="5849425"/>
            <a:ext cx="9372600" cy="84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40432" y="2121954"/>
            <a:ext cx="2751666" cy="321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pc="-67" dirty="0">
                <a:solidFill>
                  <a:srgbClr val="333333"/>
                </a:solidFill>
                <a:ea typeface="ONE Mobile Title OTF"/>
              </a:rPr>
              <a:t>팀 소개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95985" y="2519887"/>
            <a:ext cx="2734733" cy="194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en-US" sz="1067" dirty="0">
              <a:solidFill>
                <a:srgbClr val="595959"/>
              </a:solidFill>
              <a:ea typeface="esamanru OTF Light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1338216" y="2088087"/>
            <a:ext cx="440267" cy="381000"/>
            <a:chOff x="1428718" y="2088087"/>
            <a:chExt cx="440267" cy="381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2585" y="2088087"/>
              <a:ext cx="381000" cy="38100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1428718" y="2155820"/>
              <a:ext cx="440267" cy="2455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33" spc="-67" dirty="0">
                  <a:solidFill>
                    <a:srgbClr val="FFFFFF"/>
                  </a:solidFill>
                  <a:latin typeface="ONE Mobile Title OTF"/>
                </a:rPr>
                <a:t>01</a:t>
              </a:r>
            </a:p>
          </p:txBody>
        </p:sp>
      </p:grpSp>
      <p:sp>
        <p:nvSpPr>
          <p:cNvPr id="64" name="TextBox 18"/>
          <p:cNvSpPr txBox="1"/>
          <p:nvPr/>
        </p:nvSpPr>
        <p:spPr>
          <a:xfrm>
            <a:off x="4782046" y="2121954"/>
            <a:ext cx="2751666" cy="321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pc="-67" dirty="0">
                <a:solidFill>
                  <a:srgbClr val="333333"/>
                </a:solidFill>
                <a:ea typeface="ONE Mobile Title OTF"/>
              </a:rPr>
              <a:t>프로젝트 개요</a:t>
            </a:r>
          </a:p>
        </p:txBody>
      </p:sp>
      <p:sp>
        <p:nvSpPr>
          <p:cNvPr id="65" name="TextBox 19"/>
          <p:cNvSpPr txBox="1"/>
          <p:nvPr/>
        </p:nvSpPr>
        <p:spPr>
          <a:xfrm>
            <a:off x="4782046" y="2519887"/>
            <a:ext cx="2734733" cy="194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200" dirty="0">
                <a:solidFill>
                  <a:srgbClr val="595959"/>
                </a:solidFill>
                <a:ea typeface="esamanru OTF Light"/>
              </a:rPr>
              <a:t>프로젝트 목표 및 필요성</a:t>
            </a:r>
            <a:r>
              <a:rPr lang="en-US" altLang="ko-KR" sz="1200" dirty="0">
                <a:solidFill>
                  <a:srgbClr val="595959"/>
                </a:solidFill>
                <a:ea typeface="esamanru OTF Light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altLang="en-US" sz="1200" dirty="0">
                <a:solidFill>
                  <a:srgbClr val="595959"/>
                </a:solidFill>
                <a:ea typeface="esamanru OTF Light"/>
              </a:rPr>
              <a:t>배경 소개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4248119" y="2088087"/>
            <a:ext cx="440267" cy="381000"/>
            <a:chOff x="4429114" y="2088087"/>
            <a:chExt cx="440267" cy="381000"/>
          </a:xfrm>
        </p:grpSpPr>
        <p:pic>
          <p:nvPicPr>
            <p:cNvPr id="63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2981" y="2088087"/>
              <a:ext cx="381000" cy="381000"/>
            </a:xfrm>
            <a:prstGeom prst="rect">
              <a:avLst/>
            </a:prstGeom>
          </p:spPr>
        </p:pic>
        <p:sp>
          <p:nvSpPr>
            <p:cNvPr id="66" name="TextBox 28"/>
            <p:cNvSpPr txBox="1"/>
            <p:nvPr/>
          </p:nvSpPr>
          <p:spPr>
            <a:xfrm>
              <a:off x="4429114" y="2155820"/>
              <a:ext cx="440267" cy="2455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33" spc="-67" dirty="0">
                  <a:solidFill>
                    <a:srgbClr val="FFFFFF"/>
                  </a:solidFill>
                  <a:latin typeface="ONE Mobile Title OTF"/>
                </a:rPr>
                <a:t>02</a:t>
              </a:r>
            </a:p>
          </p:txBody>
        </p:sp>
      </p:grpSp>
      <p:sp>
        <p:nvSpPr>
          <p:cNvPr id="69" name="TextBox 18"/>
          <p:cNvSpPr txBox="1"/>
          <p:nvPr/>
        </p:nvSpPr>
        <p:spPr>
          <a:xfrm>
            <a:off x="7920560" y="2121954"/>
            <a:ext cx="2751666" cy="321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pc="-67" dirty="0">
                <a:solidFill>
                  <a:srgbClr val="333333"/>
                </a:solidFill>
                <a:ea typeface="ONE Mobile Title OTF"/>
              </a:rPr>
              <a:t>데이터 수집 및 전처리 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7429509" y="2088087"/>
            <a:ext cx="440267" cy="381000"/>
            <a:chOff x="7429510" y="2088087"/>
            <a:chExt cx="440267" cy="381000"/>
          </a:xfrm>
        </p:grpSpPr>
        <p:pic>
          <p:nvPicPr>
            <p:cNvPr id="6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3377" y="2088087"/>
              <a:ext cx="381000" cy="381000"/>
            </a:xfrm>
            <a:prstGeom prst="rect">
              <a:avLst/>
            </a:prstGeom>
          </p:spPr>
        </p:pic>
        <p:sp>
          <p:nvSpPr>
            <p:cNvPr id="71" name="TextBox 28"/>
            <p:cNvSpPr txBox="1"/>
            <p:nvPr/>
          </p:nvSpPr>
          <p:spPr>
            <a:xfrm>
              <a:off x="7429510" y="2155820"/>
              <a:ext cx="440267" cy="2455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33" spc="-67" dirty="0">
                  <a:solidFill>
                    <a:srgbClr val="FFFFFF"/>
                  </a:solidFill>
                  <a:latin typeface="ONE Mobile Title OTF"/>
                </a:rPr>
                <a:t>03</a:t>
              </a:r>
            </a:p>
          </p:txBody>
        </p:sp>
      </p:grpSp>
      <p:sp>
        <p:nvSpPr>
          <p:cNvPr id="101" name="TextBox 18"/>
          <p:cNvSpPr txBox="1"/>
          <p:nvPr/>
        </p:nvSpPr>
        <p:spPr>
          <a:xfrm>
            <a:off x="1840432" y="3455463"/>
            <a:ext cx="2751666" cy="321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pc="-67" dirty="0">
                <a:solidFill>
                  <a:srgbClr val="333333"/>
                </a:solidFill>
                <a:ea typeface="ONE Mobile Title OTF"/>
              </a:rPr>
              <a:t>데이터 시각화</a:t>
            </a:r>
          </a:p>
        </p:txBody>
      </p:sp>
      <p:sp>
        <p:nvSpPr>
          <p:cNvPr id="102" name="TextBox 19"/>
          <p:cNvSpPr txBox="1"/>
          <p:nvPr/>
        </p:nvSpPr>
        <p:spPr>
          <a:xfrm>
            <a:off x="1840432" y="3880913"/>
            <a:ext cx="2734733" cy="194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200" dirty="0">
                <a:solidFill>
                  <a:srgbClr val="595959"/>
                </a:solidFill>
                <a:ea typeface="esamanru OTF Light"/>
              </a:rPr>
              <a:t>주요 </a:t>
            </a:r>
            <a:r>
              <a:rPr lang="ko-KR" altLang="en-US" sz="1200" dirty="0" smtClean="0">
                <a:solidFill>
                  <a:srgbClr val="595959"/>
                </a:solidFill>
                <a:ea typeface="esamanru OTF Light"/>
              </a:rPr>
              <a:t>변수들 간 </a:t>
            </a:r>
            <a:r>
              <a:rPr lang="ko-KR" altLang="en-US" sz="1200" dirty="0">
                <a:solidFill>
                  <a:srgbClr val="595959"/>
                </a:solidFill>
                <a:ea typeface="esamanru OTF Light"/>
              </a:rPr>
              <a:t>관계 시각화 및 분석</a:t>
            </a:r>
          </a:p>
          <a:p>
            <a:pPr lvl="0" algn="l">
              <a:lnSpc>
                <a:spcPct val="99600"/>
              </a:lnSpc>
            </a:pPr>
            <a:endParaRPr lang="ko-KR" altLang="en-US" sz="1200" dirty="0">
              <a:solidFill>
                <a:srgbClr val="595959"/>
              </a:solidFill>
              <a:ea typeface="esamanru OTF Light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1338216" y="3421596"/>
            <a:ext cx="440267" cy="381000"/>
            <a:chOff x="1428717" y="3421596"/>
            <a:chExt cx="440267" cy="381000"/>
          </a:xfrm>
        </p:grpSpPr>
        <p:pic>
          <p:nvPicPr>
            <p:cNvPr id="100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2584" y="3421596"/>
              <a:ext cx="381000" cy="381000"/>
            </a:xfrm>
            <a:prstGeom prst="rect">
              <a:avLst/>
            </a:prstGeom>
          </p:spPr>
        </p:pic>
        <p:sp>
          <p:nvSpPr>
            <p:cNvPr id="103" name="TextBox 28"/>
            <p:cNvSpPr txBox="1"/>
            <p:nvPr/>
          </p:nvSpPr>
          <p:spPr>
            <a:xfrm>
              <a:off x="1428717" y="3489329"/>
              <a:ext cx="440267" cy="2455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33" spc="-67" dirty="0">
                  <a:solidFill>
                    <a:srgbClr val="FFFFFF"/>
                  </a:solidFill>
                  <a:latin typeface="ONE Mobile Title OTF"/>
                </a:rPr>
                <a:t>04</a:t>
              </a:r>
            </a:p>
          </p:txBody>
        </p:sp>
      </p:grpSp>
      <p:sp>
        <p:nvSpPr>
          <p:cNvPr id="97" name="TextBox 18"/>
          <p:cNvSpPr txBox="1"/>
          <p:nvPr/>
        </p:nvSpPr>
        <p:spPr>
          <a:xfrm>
            <a:off x="4782046" y="3455463"/>
            <a:ext cx="2751666" cy="321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pc="-67" dirty="0">
                <a:solidFill>
                  <a:srgbClr val="333333"/>
                </a:solidFill>
                <a:ea typeface="ONE Mobile Title OTF"/>
              </a:rPr>
              <a:t>분석결과 및 발전가능성</a:t>
            </a:r>
          </a:p>
        </p:txBody>
      </p:sp>
      <p:sp>
        <p:nvSpPr>
          <p:cNvPr id="98" name="TextBox 19"/>
          <p:cNvSpPr txBox="1"/>
          <p:nvPr/>
        </p:nvSpPr>
        <p:spPr>
          <a:xfrm>
            <a:off x="4782046" y="3944419"/>
            <a:ext cx="2734733" cy="194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1200" dirty="0">
                <a:solidFill>
                  <a:srgbClr val="595959"/>
                </a:solidFill>
                <a:ea typeface="esamanru OTF Light"/>
              </a:rPr>
              <a:t>분석 결과 정리 및 타당성</a:t>
            </a:r>
            <a:r>
              <a:rPr lang="en-US" altLang="ko-KR" sz="1200" dirty="0">
                <a:solidFill>
                  <a:srgbClr val="595959"/>
                </a:solidFill>
                <a:ea typeface="esamanru OTF Light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ea typeface="esamanru OTF Light"/>
              </a:rPr>
              <a:t>발전가능성</a:t>
            </a:r>
            <a:endParaRPr lang="en-US" altLang="ko-KR" sz="1200" dirty="0">
              <a:solidFill>
                <a:srgbClr val="595959"/>
              </a:solidFill>
              <a:ea typeface="esamanru OTF Light"/>
            </a:endParaRPr>
          </a:p>
          <a:p>
            <a:pPr lvl="0" algn="l">
              <a:lnSpc>
                <a:spcPct val="99600"/>
              </a:lnSpc>
            </a:pPr>
            <a:endParaRPr lang="en-US" altLang="ko-KR" sz="1200" dirty="0">
              <a:solidFill>
                <a:srgbClr val="595959"/>
              </a:solidFill>
              <a:ea typeface="esamanru OTF Light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4248119" y="3421596"/>
            <a:ext cx="440267" cy="381000"/>
            <a:chOff x="4429113" y="3421596"/>
            <a:chExt cx="440267" cy="381000"/>
          </a:xfrm>
        </p:grpSpPr>
        <p:pic>
          <p:nvPicPr>
            <p:cNvPr id="96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2980" y="3421596"/>
              <a:ext cx="381000" cy="381000"/>
            </a:xfrm>
            <a:prstGeom prst="rect">
              <a:avLst/>
            </a:prstGeom>
          </p:spPr>
        </p:pic>
        <p:sp>
          <p:nvSpPr>
            <p:cNvPr id="99" name="TextBox 28"/>
            <p:cNvSpPr txBox="1"/>
            <p:nvPr/>
          </p:nvSpPr>
          <p:spPr>
            <a:xfrm>
              <a:off x="4429113" y="3489329"/>
              <a:ext cx="440267" cy="2455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33" spc="-67" dirty="0">
                  <a:solidFill>
                    <a:srgbClr val="FFFFFF"/>
                  </a:solidFill>
                  <a:latin typeface="ONE Mobile Title OTF"/>
                </a:rPr>
                <a:t>05</a:t>
              </a:r>
            </a:p>
          </p:txBody>
        </p:sp>
      </p:grpSp>
      <p:sp>
        <p:nvSpPr>
          <p:cNvPr id="94" name="TextBox 19"/>
          <p:cNvSpPr txBox="1"/>
          <p:nvPr/>
        </p:nvSpPr>
        <p:spPr>
          <a:xfrm>
            <a:off x="7996776" y="3853396"/>
            <a:ext cx="2734733" cy="194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en-US" sz="1067" dirty="0">
              <a:solidFill>
                <a:srgbClr val="595959"/>
              </a:solidFill>
              <a:ea typeface="esamanru OTF Light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7429509" y="3421596"/>
            <a:ext cx="440267" cy="381000"/>
            <a:chOff x="7429509" y="3421596"/>
            <a:chExt cx="440267" cy="381000"/>
          </a:xfrm>
        </p:grpSpPr>
        <p:pic>
          <p:nvPicPr>
            <p:cNvPr id="92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3376" y="3421596"/>
              <a:ext cx="381000" cy="381000"/>
            </a:xfrm>
            <a:prstGeom prst="rect">
              <a:avLst/>
            </a:prstGeom>
          </p:spPr>
        </p:pic>
        <p:sp>
          <p:nvSpPr>
            <p:cNvPr id="95" name="TextBox 28"/>
            <p:cNvSpPr txBox="1"/>
            <p:nvPr/>
          </p:nvSpPr>
          <p:spPr>
            <a:xfrm>
              <a:off x="7429509" y="3489329"/>
              <a:ext cx="440267" cy="2455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33" spc="-67" dirty="0">
                  <a:solidFill>
                    <a:srgbClr val="FFFFFF"/>
                  </a:solidFill>
                  <a:latin typeface="ONE Mobile Title OTF"/>
                </a:rPr>
                <a:t>06</a:t>
              </a: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1428717" y="4822833"/>
            <a:ext cx="6441059" cy="245536"/>
            <a:chOff x="2143076" y="3233730"/>
            <a:chExt cx="9661588" cy="368305"/>
          </a:xfrm>
        </p:grpSpPr>
        <p:sp>
          <p:nvSpPr>
            <p:cNvPr id="119" name="TextBox 28"/>
            <p:cNvSpPr txBox="1"/>
            <p:nvPr/>
          </p:nvSpPr>
          <p:spPr>
            <a:xfrm>
              <a:off x="2143076" y="3233730"/>
              <a:ext cx="6604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33" spc="-67" dirty="0">
                  <a:solidFill>
                    <a:srgbClr val="FFFFFF"/>
                  </a:solidFill>
                  <a:latin typeface="ONE Mobile Title OTF"/>
                </a:rPr>
                <a:t>07</a:t>
              </a:r>
            </a:p>
          </p:txBody>
        </p:sp>
        <p:sp>
          <p:nvSpPr>
            <p:cNvPr id="115" name="TextBox 28"/>
            <p:cNvSpPr txBox="1"/>
            <p:nvPr/>
          </p:nvSpPr>
          <p:spPr>
            <a:xfrm>
              <a:off x="6643670" y="3233730"/>
              <a:ext cx="6604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33" spc="-67" dirty="0">
                  <a:solidFill>
                    <a:srgbClr val="FFFFFF"/>
                  </a:solidFill>
                  <a:latin typeface="ONE Mobile Title OTF"/>
                </a:rPr>
                <a:t>08</a:t>
              </a:r>
            </a:p>
          </p:txBody>
        </p:sp>
        <p:sp>
          <p:nvSpPr>
            <p:cNvPr id="111" name="TextBox 28"/>
            <p:cNvSpPr txBox="1"/>
            <p:nvPr/>
          </p:nvSpPr>
          <p:spPr>
            <a:xfrm>
              <a:off x="11144264" y="3233735"/>
              <a:ext cx="6604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33" spc="-67" dirty="0">
                  <a:solidFill>
                    <a:srgbClr val="FFFFFF"/>
                  </a:solidFill>
                  <a:latin typeface="ONE Mobile Title OTF"/>
                </a:rPr>
                <a:t>09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727763" y="2454452"/>
            <a:ext cx="2336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sz="1200" dirty="0">
                <a:solidFill>
                  <a:srgbClr val="595959"/>
                </a:solidFill>
                <a:ea typeface="esamanru OTF Light"/>
              </a:rPr>
              <a:t>팀원 역할 분배</a:t>
            </a:r>
            <a:endParaRPr lang="en-US" altLang="ko-KR" sz="1200" dirty="0">
              <a:solidFill>
                <a:srgbClr val="595959"/>
              </a:solidFill>
              <a:ea typeface="esamanru OTF Light"/>
            </a:endParaRPr>
          </a:p>
          <a:p>
            <a:pPr lvl="0">
              <a:lnSpc>
                <a:spcPct val="99600"/>
              </a:lnSpc>
            </a:pPr>
            <a:endParaRPr lang="en-US" altLang="ko-KR" sz="1200" dirty="0">
              <a:solidFill>
                <a:srgbClr val="595959"/>
              </a:solidFill>
              <a:ea typeface="esamanru OTF Light"/>
            </a:endParaRPr>
          </a:p>
        </p:txBody>
      </p:sp>
      <p:pic>
        <p:nvPicPr>
          <p:cNvPr id="48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391" y="4373155"/>
            <a:ext cx="9372600" cy="8467"/>
          </a:xfrm>
          <a:prstGeom prst="rect">
            <a:avLst/>
          </a:prstGeom>
        </p:spPr>
      </p:pic>
      <p:sp>
        <p:nvSpPr>
          <p:cNvPr id="73" name="TextBox 18"/>
          <p:cNvSpPr txBox="1"/>
          <p:nvPr/>
        </p:nvSpPr>
        <p:spPr>
          <a:xfrm>
            <a:off x="1840432" y="4765175"/>
            <a:ext cx="2751666" cy="321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pc="-67" dirty="0" err="1" smtClean="0">
                <a:solidFill>
                  <a:srgbClr val="333333"/>
                </a:solidFill>
                <a:ea typeface="ONE Mobile Title OTF"/>
              </a:rPr>
              <a:t>느낀점</a:t>
            </a:r>
            <a:r>
              <a:rPr lang="ko-KR" altLang="en-US" spc="-67" dirty="0" smtClean="0">
                <a:solidFill>
                  <a:srgbClr val="333333"/>
                </a:solidFill>
                <a:ea typeface="ONE Mobile Title OTF"/>
              </a:rPr>
              <a:t> 및 </a:t>
            </a:r>
            <a:r>
              <a:rPr lang="en-US" altLang="ko-KR" spc="-67" dirty="0" err="1" smtClean="0">
                <a:solidFill>
                  <a:srgbClr val="333333"/>
                </a:solidFill>
                <a:ea typeface="ONE Mobile Title OTF"/>
              </a:rPr>
              <a:t>QnA</a:t>
            </a:r>
            <a:endParaRPr lang="ko-KR" altLang="en-US" spc="-67" dirty="0">
              <a:solidFill>
                <a:srgbClr val="333333"/>
              </a:solidFill>
              <a:ea typeface="ONE Mobile Title OTF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1338216" y="4731308"/>
            <a:ext cx="440267" cy="381000"/>
            <a:chOff x="1338216" y="4731308"/>
            <a:chExt cx="440267" cy="381000"/>
          </a:xfrm>
        </p:grpSpPr>
        <p:pic>
          <p:nvPicPr>
            <p:cNvPr id="72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2083" y="4731308"/>
              <a:ext cx="381000" cy="381000"/>
            </a:xfrm>
            <a:prstGeom prst="rect">
              <a:avLst/>
            </a:prstGeom>
          </p:spPr>
        </p:pic>
        <p:sp>
          <p:nvSpPr>
            <p:cNvPr id="75" name="TextBox 28"/>
            <p:cNvSpPr txBox="1"/>
            <p:nvPr/>
          </p:nvSpPr>
          <p:spPr>
            <a:xfrm>
              <a:off x="1338216" y="4799041"/>
              <a:ext cx="440267" cy="2455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33" spc="-67" dirty="0" smtClean="0">
                  <a:solidFill>
                    <a:srgbClr val="FFFFFF"/>
                  </a:solidFill>
                  <a:latin typeface="ONE Mobile Title OTF"/>
                </a:rPr>
                <a:t>07</a:t>
              </a:r>
              <a:endParaRPr lang="en-US" sz="1333" spc="-67" dirty="0">
                <a:solidFill>
                  <a:srgbClr val="FFFFFF"/>
                </a:solidFill>
                <a:latin typeface="ONE Mobile Title OTF"/>
              </a:endParaRPr>
            </a:p>
          </p:txBody>
        </p:sp>
      </p:grpSp>
      <p:sp>
        <p:nvSpPr>
          <p:cNvPr id="76" name="TextBox 18"/>
          <p:cNvSpPr txBox="1"/>
          <p:nvPr/>
        </p:nvSpPr>
        <p:spPr>
          <a:xfrm>
            <a:off x="7920560" y="3445922"/>
            <a:ext cx="2751666" cy="321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pc="-67" dirty="0" smtClean="0">
                <a:solidFill>
                  <a:srgbClr val="333333"/>
                </a:solidFill>
                <a:ea typeface="ONE Mobile Title OTF"/>
              </a:rPr>
              <a:t>웹 시스템 적용</a:t>
            </a:r>
            <a:endParaRPr lang="ko-KR" altLang="en-US" spc="-67" dirty="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77" name="TextBox 19"/>
          <p:cNvSpPr txBox="1"/>
          <p:nvPr/>
        </p:nvSpPr>
        <p:spPr>
          <a:xfrm>
            <a:off x="7920560" y="3830092"/>
            <a:ext cx="2734733" cy="194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1200" dirty="0" err="1" smtClean="0">
                <a:solidFill>
                  <a:srgbClr val="595959"/>
                </a:solidFill>
                <a:ea typeface="esamanru OTF Light"/>
              </a:rPr>
              <a:t>웹페이지</a:t>
            </a:r>
            <a:r>
              <a:rPr lang="ko-KR" altLang="en-US" sz="1200" dirty="0" smtClean="0">
                <a:solidFill>
                  <a:srgbClr val="595959"/>
                </a:solidFill>
                <a:ea typeface="esamanru OTF Light"/>
              </a:rPr>
              <a:t> 기능 및 화면 구성</a:t>
            </a:r>
          </a:p>
        </p:txBody>
      </p:sp>
      <p:sp>
        <p:nvSpPr>
          <p:cNvPr id="49" name="TextBox 19"/>
          <p:cNvSpPr txBox="1"/>
          <p:nvPr/>
        </p:nvSpPr>
        <p:spPr>
          <a:xfrm>
            <a:off x="8013677" y="2403763"/>
            <a:ext cx="2734733" cy="194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altLang="ko-KR" sz="1200" dirty="0">
              <a:solidFill>
                <a:srgbClr val="595959"/>
              </a:solidFill>
              <a:ea typeface="esamanru OTF Light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878243" y="2453404"/>
            <a:ext cx="2336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sz="1200" dirty="0" smtClean="0">
                <a:solidFill>
                  <a:srgbClr val="595959"/>
                </a:solidFill>
                <a:ea typeface="esamanru OTF Light"/>
              </a:rPr>
              <a:t>데이터 수집 방법 </a:t>
            </a:r>
            <a:r>
              <a:rPr lang="ko-KR" altLang="en-US" sz="1200" dirty="0" smtClean="0">
                <a:solidFill>
                  <a:srgbClr val="595959"/>
                </a:solidFill>
                <a:ea typeface="esamanru OTF Light"/>
              </a:rPr>
              <a:t>및 전처리 소개</a:t>
            </a:r>
            <a:endParaRPr lang="en-US" altLang="ko-KR" sz="1200" dirty="0">
              <a:solidFill>
                <a:srgbClr val="595959"/>
              </a:solidFill>
              <a:ea typeface="esamanru 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9052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839749" y="948268"/>
            <a:ext cx="4320480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분석결과 및 발전 가능성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03315" y="1940984"/>
            <a:ext cx="7834707" cy="40004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90520" indent="-190520">
              <a:lnSpc>
                <a:spcPct val="140269"/>
              </a:lnSpc>
              <a:buFontTx/>
              <a:buChar char="-"/>
            </a:pP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화장실 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환승역에 더 많이 </a:t>
            </a:r>
            <a:r>
              <a:rPr lang="ko-KR" altLang="en-US" sz="1133" spc="-67" dirty="0" err="1">
                <a:solidFill>
                  <a:srgbClr val="333333"/>
                </a:solidFill>
                <a:latin typeface="ONE Mobile OTF Regular"/>
              </a:rPr>
              <a:t>분포되어있음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  <a:p>
            <a:pPr>
              <a:lnSpc>
                <a:spcPct val="140269"/>
              </a:lnSpc>
            </a:pPr>
            <a:endParaRPr lang="ko-KR" altLang="en-US" sz="1133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지하상가 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: 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대체로 이용객수가 많은 곳에 많은 편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.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면적과는 관련성이 없음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  <a:p>
            <a:pPr marL="190520" indent="-190520">
              <a:lnSpc>
                <a:spcPct val="140269"/>
              </a:lnSpc>
              <a:buFontTx/>
              <a:buChar char="-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물품 보관함  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: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 대부분이 외국인들도 많이 몰리는 </a:t>
            </a:r>
            <a:r>
              <a:rPr lang="ko-KR" altLang="en-US" sz="1133" spc="-67" dirty="0" err="1">
                <a:solidFill>
                  <a:srgbClr val="333333"/>
                </a:solidFill>
                <a:latin typeface="ONE Mobile OTF Regular"/>
              </a:rPr>
              <a:t>관광지쪽에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 집중 분포되어 있음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. -&gt;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사용용도에 맞게 잘 </a:t>
            </a:r>
            <a:r>
              <a:rPr lang="ko-KR" altLang="en-US" sz="1133" spc="-67" dirty="0" err="1">
                <a:solidFill>
                  <a:srgbClr val="333333"/>
                </a:solidFill>
                <a:latin typeface="ONE Mobile OTF Regular"/>
              </a:rPr>
              <a:t>분포된것으로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 보임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자전거보관대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: 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승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,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하차 인원과의 상관관계를 분석한 결과 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altLang="en-US" sz="1133" spc="-67" dirty="0" err="1">
                <a:solidFill>
                  <a:srgbClr val="333333"/>
                </a:solidFill>
                <a:latin typeface="ONE Mobile OTF Regular"/>
              </a:rPr>
              <a:t>둘다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 약한 상관관계가 나타남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.  -&gt; </a:t>
            </a:r>
            <a:r>
              <a:rPr lang="ko-KR" altLang="en-US" sz="1133" spc="-67" dirty="0" err="1">
                <a:solidFill>
                  <a:srgbClr val="333333"/>
                </a:solidFill>
                <a:latin typeface="ONE Mobile OTF Regular"/>
              </a:rPr>
              <a:t>따릉이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 사업의 영향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>
              <a:lnSpc>
                <a:spcPct val="140269"/>
              </a:lnSpc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소화기 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: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역사 면적과 양의 상관관계를 가지고 있어 면적이 넓을수록 대체로 소화기의 개수가 많음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.  -&gt; </a:t>
            </a:r>
            <a:r>
              <a:rPr lang="ko-KR" altLang="en-US" sz="1133" spc="-67" dirty="0" err="1">
                <a:solidFill>
                  <a:srgbClr val="333333"/>
                </a:solidFill>
                <a:latin typeface="ONE Mobile OTF Regular"/>
              </a:rPr>
              <a:t>소방법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 준수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r>
              <a:rPr lang="ko-KR" altLang="en-US" sz="1100" spc="-67" dirty="0">
                <a:solidFill>
                  <a:srgbClr val="333333"/>
                </a:solidFill>
                <a:latin typeface="ONE Mobile OTF Regular"/>
              </a:rPr>
              <a:t>스마트 도서관 </a:t>
            </a:r>
            <a:r>
              <a:rPr lang="en-US" altLang="ko-KR" sz="1100" spc="-67" dirty="0">
                <a:solidFill>
                  <a:srgbClr val="333333"/>
                </a:solidFill>
                <a:latin typeface="ONE Mobile OTF Regular"/>
              </a:rPr>
              <a:t>: 88</a:t>
            </a:r>
            <a:r>
              <a:rPr lang="ko-KR" altLang="en-US" sz="1100" spc="-67" dirty="0">
                <a:solidFill>
                  <a:srgbClr val="333333"/>
                </a:solidFill>
                <a:latin typeface="ONE Mobile OTF Regular"/>
              </a:rPr>
              <a:t>군데의 서울  지하철 역사에 고루 분포</a:t>
            </a:r>
            <a:endParaRPr lang="en-US" altLang="ko-KR" sz="1100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36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839749" y="948268"/>
            <a:ext cx="4320480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분석결과 및 발전 가능성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78140" y="2876390"/>
            <a:ext cx="7811780" cy="4106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90520" indent="-190520">
              <a:lnSpc>
                <a:spcPct val="140269"/>
              </a:lnSpc>
              <a:buFontTx/>
              <a:buChar char="-"/>
            </a:pPr>
            <a:r>
              <a:rPr lang="ko-KR" altLang="en-US" sz="1050" spc="-67" dirty="0">
                <a:solidFill>
                  <a:srgbClr val="333333"/>
                </a:solidFill>
                <a:latin typeface="ONE Mobile OTF Regular"/>
              </a:rPr>
              <a:t>이번 분석을 시작한 계기는 단순하게 각 역에 화장실이 얼마나 편리하게 배치되어 있을까</a:t>
            </a:r>
            <a:r>
              <a:rPr lang="en-US" altLang="ko-KR" sz="1050" spc="-67" dirty="0">
                <a:solidFill>
                  <a:srgbClr val="333333"/>
                </a:solidFill>
                <a:latin typeface="ONE Mobile OTF Regular"/>
              </a:rPr>
              <a:t>?</a:t>
            </a:r>
            <a:r>
              <a:rPr lang="ko-KR" altLang="en-US" sz="1050" spc="-67" dirty="0">
                <a:solidFill>
                  <a:srgbClr val="333333"/>
                </a:solidFill>
                <a:latin typeface="ONE Mobile OTF Regular"/>
              </a:rPr>
              <a:t> 에서 시작하여 지하철에 관련된 시설들을 종합적으로 분석해 보는 프로젝트로 발전</a:t>
            </a:r>
            <a:r>
              <a:rPr lang="en-US" altLang="ko-KR" sz="1050" spc="-67" dirty="0">
                <a:solidFill>
                  <a:srgbClr val="333333"/>
                </a:solidFill>
                <a:latin typeface="ONE Mobile OTF Regular"/>
              </a:rPr>
              <a:t>. </a:t>
            </a:r>
          </a:p>
          <a:p>
            <a:pPr marL="190520" indent="-190520">
              <a:lnSpc>
                <a:spcPct val="140269"/>
              </a:lnSpc>
              <a:buFontTx/>
              <a:buChar char="-"/>
            </a:pPr>
            <a:r>
              <a:rPr lang="ko-KR" altLang="en-US" sz="1050" spc="-67" dirty="0">
                <a:solidFill>
                  <a:srgbClr val="333333"/>
                </a:solidFill>
                <a:latin typeface="ONE Mobile OTF Regular"/>
              </a:rPr>
              <a:t>앞으로 계속해서 이용자수가 늘어날 서울시의 지하철역에 편의시설은 제대로 </a:t>
            </a:r>
            <a:r>
              <a:rPr lang="ko-KR" altLang="en-US" sz="1050" spc="-67" dirty="0" err="1">
                <a:solidFill>
                  <a:srgbClr val="333333"/>
                </a:solidFill>
                <a:latin typeface="ONE Mobile OTF Regular"/>
              </a:rPr>
              <a:t>배치되어있는지</a:t>
            </a:r>
            <a:r>
              <a:rPr lang="en-US" altLang="ko-KR" sz="1050" spc="-67" dirty="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altLang="en-US" sz="1050" spc="-67" dirty="0">
                <a:solidFill>
                  <a:srgbClr val="333333"/>
                </a:solidFill>
                <a:latin typeface="ONE Mobile OTF Regular"/>
              </a:rPr>
              <a:t>밀집도는 </a:t>
            </a:r>
            <a:r>
              <a:rPr lang="ko-KR" altLang="en-US" sz="1050" spc="-67" dirty="0" err="1">
                <a:solidFill>
                  <a:srgbClr val="333333"/>
                </a:solidFill>
                <a:latin typeface="ONE Mobile OTF Regular"/>
              </a:rPr>
              <a:t>어떤지</a:t>
            </a:r>
            <a:r>
              <a:rPr lang="ko-KR" altLang="en-US" sz="1050" spc="-67" dirty="0">
                <a:solidFill>
                  <a:srgbClr val="333333"/>
                </a:solidFill>
                <a:latin typeface="ONE Mobile OTF Regular"/>
              </a:rPr>
              <a:t> 등에 대해 분석 결과를  제시함</a:t>
            </a:r>
            <a:r>
              <a:rPr lang="en-US" altLang="ko-KR" sz="1050" spc="-67" dirty="0">
                <a:solidFill>
                  <a:srgbClr val="333333"/>
                </a:solidFill>
                <a:latin typeface="ONE Mobile OTF Regular"/>
              </a:rPr>
              <a:t>.</a:t>
            </a:r>
            <a:r>
              <a:rPr lang="ko-KR" altLang="en-US" sz="1050" spc="-67" dirty="0">
                <a:solidFill>
                  <a:srgbClr val="333333"/>
                </a:solidFill>
                <a:latin typeface="ONE Mobile OTF Regular"/>
              </a:rPr>
              <a:t> </a:t>
            </a:r>
            <a:endParaRPr lang="en-US" altLang="ko-KR" sz="1050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r>
              <a:rPr lang="ko-KR" altLang="en-US" sz="1050" spc="-67" dirty="0">
                <a:solidFill>
                  <a:srgbClr val="333333"/>
                </a:solidFill>
                <a:latin typeface="ONE Mobile OTF Regular"/>
              </a:rPr>
              <a:t>더 나아가 지하철의 개선 방향과 발전 가능 성에 대해 이야기해 보고자 함</a:t>
            </a:r>
            <a:endParaRPr lang="en-US" altLang="ko-KR" sz="1050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endParaRPr lang="en-US" altLang="ko-KR" sz="1050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lvl="0" algn="l">
              <a:lnSpc>
                <a:spcPct val="140269"/>
              </a:lnSpc>
            </a:pPr>
            <a:endParaRPr lang="en-US" sz="1133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27" y="4724561"/>
            <a:ext cx="2804440" cy="1252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770" y="3291418"/>
            <a:ext cx="4542750" cy="1114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85" y="3291418"/>
            <a:ext cx="1439043" cy="11152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492" y="3291418"/>
            <a:ext cx="1496427" cy="1112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9174" y="4665133"/>
            <a:ext cx="4660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Tx/>
              <a:buChar char="-"/>
            </a:pPr>
            <a:r>
              <a:rPr lang="ko-KR" altLang="en-US" sz="1050" dirty="0"/>
              <a:t>참고한 논문에 따르면 코로나 이후 서울시는 지하철의 공간을 활용하여 다양한 형태의 문화적</a:t>
            </a:r>
            <a:r>
              <a:rPr lang="en-US" altLang="ko-KR" sz="1050" dirty="0"/>
              <a:t> </a:t>
            </a:r>
            <a:r>
              <a:rPr lang="ko-KR" altLang="en-US" sz="1050" dirty="0"/>
              <a:t>공간을 만들고 있음 </a:t>
            </a:r>
            <a:r>
              <a:rPr lang="en-US" altLang="ko-KR" sz="1050" dirty="0"/>
              <a:t>(</a:t>
            </a:r>
            <a:r>
              <a:rPr lang="ko-KR" altLang="en-US" sz="1050" dirty="0"/>
              <a:t>커뮤니티 공간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스마트팜</a:t>
            </a:r>
            <a:r>
              <a:rPr lang="ko-KR" altLang="en-US" sz="1050" dirty="0"/>
              <a:t> 등</a:t>
            </a:r>
            <a:r>
              <a:rPr lang="en-US" altLang="ko-KR" sz="1050" dirty="0"/>
              <a:t>)</a:t>
            </a:r>
          </a:p>
          <a:p>
            <a:pPr marL="171459" indent="-171459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실제로 해당 시설들은 시민들로부터 좋은 반응을 받아 시설의 수가 늘어 나고 있음</a:t>
            </a:r>
            <a:endParaRPr lang="en-US" altLang="ko-KR" sz="1050" dirty="0"/>
          </a:p>
          <a:p>
            <a:pPr marL="171450" indent="-171450">
              <a:buFontTx/>
              <a:buChar char="-"/>
            </a:pPr>
            <a:endParaRPr lang="en-US" altLang="ko-KR" sz="1050" dirty="0"/>
          </a:p>
          <a:p>
            <a:pPr marL="171450" indent="-171450">
              <a:buFontTx/>
              <a:buChar char="-"/>
            </a:pPr>
            <a:r>
              <a:rPr lang="ko-KR" altLang="en-US" sz="1050" dirty="0"/>
              <a:t>면적대비 이용자수가 낮은 지하철역의 공간을 적극적으로 활용하면 좋을 것</a:t>
            </a:r>
            <a:r>
              <a:rPr lang="en-US" altLang="ko-KR" sz="1050" dirty="0"/>
              <a:t>.(ex </a:t>
            </a:r>
            <a:r>
              <a:rPr lang="ko-KR" altLang="en-US" sz="1050" dirty="0" err="1" smtClean="0"/>
              <a:t>연신내</a:t>
            </a:r>
            <a:r>
              <a:rPr lang="ko-KR" altLang="en-US" sz="1050" dirty="0" err="1" smtClean="0"/>
              <a:t>역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신내역</a:t>
            </a:r>
            <a:r>
              <a:rPr lang="ko-KR" altLang="en-US" sz="1050" dirty="0" smtClean="0"/>
              <a:t> 등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7843" y="6139019"/>
            <a:ext cx="3817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 err="1"/>
              <a:t>김석경</a:t>
            </a:r>
            <a:r>
              <a:rPr lang="en-US" altLang="ko-KR" sz="800" dirty="0"/>
              <a:t>, </a:t>
            </a:r>
            <a:r>
              <a:rPr lang="ko-KR" altLang="en-US" sz="800" dirty="0" err="1"/>
              <a:t>박진슬</a:t>
            </a:r>
            <a:r>
              <a:rPr lang="en-US" altLang="ko-KR" sz="800" dirty="0"/>
              <a:t> </a:t>
            </a:r>
            <a:r>
              <a:rPr lang="ko-KR" altLang="en-US" sz="800" dirty="0"/>
              <a:t>「서울 지하철 역사 내 </a:t>
            </a:r>
            <a:r>
              <a:rPr lang="ko-KR" altLang="en-US" sz="800" dirty="0" err="1"/>
              <a:t>유휴공간의</a:t>
            </a:r>
            <a:r>
              <a:rPr lang="ko-KR" altLang="en-US" sz="800" dirty="0"/>
              <a:t> 커뮤니티 공간화 연구」</a:t>
            </a:r>
          </a:p>
        </p:txBody>
      </p:sp>
    </p:spTree>
    <p:extLst>
      <p:ext uri="{BB962C8B-B14F-4D97-AF65-F5344CB8AC3E}">
        <p14:creationId xmlns:p14="http://schemas.microsoft.com/office/powerpoint/2010/main" val="21977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67" y="1778000"/>
            <a:ext cx="11167533" cy="4614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8733" y="1490134"/>
            <a:ext cx="1143000" cy="57573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780867" y="4902200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4667" y="3911600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 dirty="0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4667" y="4411133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02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734" y="1634067"/>
            <a:ext cx="372533" cy="279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7134" y="3843867"/>
            <a:ext cx="220133" cy="24553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5600" y="4953000"/>
            <a:ext cx="220133" cy="24553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4419600" y="948267"/>
            <a:ext cx="3352800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 smtClean="0">
                <a:solidFill>
                  <a:srgbClr val="2F5CA1"/>
                </a:solidFill>
                <a:ea typeface="ONE Mobile Title OTF"/>
              </a:rPr>
              <a:t>웹 시스템 적용</a:t>
            </a:r>
            <a:endParaRPr lang="ko-KR" altLang="en-US" sz="2600" spc="-133" dirty="0">
              <a:solidFill>
                <a:srgbClr val="2F5CA1"/>
              </a:solidFill>
              <a:ea typeface="ONE Mobile Title OTF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774267" y="3852333"/>
            <a:ext cx="7620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333" spc="-67">
                <a:solidFill>
                  <a:srgbClr val="FFFFFF"/>
                </a:solidFill>
                <a:ea typeface="ONE Mobile Title OTF"/>
              </a:rPr>
              <a:t>주요방안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74267" y="4936067"/>
            <a:ext cx="7620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333" spc="-67">
                <a:solidFill>
                  <a:srgbClr val="FFFFFF"/>
                </a:solidFill>
                <a:ea typeface="ONE Mobile Title OTF"/>
              </a:rPr>
              <a:t>실행계획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54667" y="4910667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780867" y="3903133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 dirty="0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pic>
        <p:nvPicPr>
          <p:cNvPr id="49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8667" y="1041400"/>
            <a:ext cx="372533" cy="279400"/>
          </a:xfrm>
          <a:prstGeom prst="rect">
            <a:avLst/>
          </a:prstGeom>
        </p:spPr>
      </p:pic>
      <p:pic>
        <p:nvPicPr>
          <p:cNvPr id="25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2622" y="2813071"/>
            <a:ext cx="4145991" cy="233521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696" y="3174491"/>
            <a:ext cx="3812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Tx/>
              <a:buChar char="-"/>
            </a:pPr>
            <a:r>
              <a:rPr lang="ko-KR" altLang="en-US" sz="1600" dirty="0" smtClean="0">
                <a:latin typeface="ONE Mobile OTF Bold"/>
              </a:rPr>
              <a:t>웹 시스템을 통해 조회하고자 하는 역 </a:t>
            </a:r>
            <a:r>
              <a:rPr lang="ko-KR" altLang="en-US" sz="1600" dirty="0" smtClean="0">
                <a:latin typeface="ONE Mobile OTF Bold"/>
              </a:rPr>
              <a:t>의 </a:t>
            </a:r>
            <a:r>
              <a:rPr lang="ko-KR" altLang="en-US" sz="1600" dirty="0" smtClean="0">
                <a:latin typeface="ONE Mobile OTF Bold"/>
              </a:rPr>
              <a:t>편의시설 현황을 검색 가능</a:t>
            </a:r>
            <a:endParaRPr lang="ko-KR" altLang="en-US" sz="1600" dirty="0">
              <a:latin typeface="ONE Mobile OTF Bold"/>
            </a:endParaRPr>
          </a:p>
        </p:txBody>
      </p:sp>
      <p:pic>
        <p:nvPicPr>
          <p:cNvPr id="4" name="bandicam 2025-04-01 09-10-30-1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62268" y="2180925"/>
            <a:ext cx="6055014" cy="393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2956-47C4-8A99-F4C5-2E74D13AA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1B3C11-4A7A-467A-A3B8-B7AD3316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57E3E6-33BE-E279-3BFB-A195F1D28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C8B7BEE-A83C-F43D-6923-344273E56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E5A836A-F675-FF5F-97CC-589358FC9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E1E89C6-EE54-EDD1-E702-81B8DF745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D418562A-747F-0F83-1D9A-767F80A4F7EF}"/>
              </a:ext>
            </a:extLst>
          </p:cNvPr>
          <p:cNvSpPr txBox="1"/>
          <p:nvPr/>
        </p:nvSpPr>
        <p:spPr>
          <a:xfrm>
            <a:off x="3839749" y="948268"/>
            <a:ext cx="4320480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 err="1">
                <a:solidFill>
                  <a:srgbClr val="2F5CA1"/>
                </a:solidFill>
                <a:ea typeface="ONE Mobile Title OTF"/>
              </a:rPr>
              <a:t>느낀점</a:t>
            </a: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 </a:t>
            </a:r>
            <a:r>
              <a:rPr lang="en-US" altLang="ko-KR" sz="2600" spc="-133" dirty="0">
                <a:solidFill>
                  <a:srgbClr val="2F5CA1"/>
                </a:solidFill>
                <a:ea typeface="ONE Mobile Title OTF"/>
              </a:rPr>
              <a:t>&amp; </a:t>
            </a:r>
            <a:r>
              <a:rPr lang="en-US" altLang="ko-KR" sz="2600" spc="-133" dirty="0" err="1">
                <a:solidFill>
                  <a:srgbClr val="2F5CA1"/>
                </a:solidFill>
                <a:ea typeface="ONE Mobile Title OTF"/>
              </a:rPr>
              <a:t>QnA</a:t>
            </a:r>
            <a:endParaRPr lang="ko-KR" altLang="en-US" sz="2600" spc="-133" dirty="0">
              <a:solidFill>
                <a:srgbClr val="2F5CA1"/>
              </a:solidFill>
              <a:ea typeface="ONE Mobile Title OTF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7F00DA2-D6AD-47EB-A099-3A39A72515A5}"/>
              </a:ext>
            </a:extLst>
          </p:cNvPr>
          <p:cNvSpPr txBox="1"/>
          <p:nvPr/>
        </p:nvSpPr>
        <p:spPr>
          <a:xfrm>
            <a:off x="2903314" y="2391835"/>
            <a:ext cx="7536837" cy="40004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0269"/>
              </a:lnSpc>
            </a:pP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&lt;</a:t>
            </a:r>
            <a:r>
              <a:rPr lang="ko-KR" altLang="en-US" sz="1133" spc="-67" dirty="0" err="1">
                <a:solidFill>
                  <a:srgbClr val="333333"/>
                </a:solidFill>
                <a:latin typeface="ONE Mobile OTF Regular"/>
              </a:rPr>
              <a:t>아쉬운점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&gt;</a:t>
            </a:r>
          </a:p>
          <a:p>
            <a:pPr>
              <a:lnSpc>
                <a:spcPct val="140269"/>
              </a:lnSpc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>
              <a:lnSpc>
                <a:spcPct val="140269"/>
              </a:lnSpc>
            </a:pP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-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서울 전역의 지하철 데이터를 수집했다고 보기 어려움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90520" indent="-190520">
              <a:lnSpc>
                <a:spcPct val="140269"/>
              </a:lnSpc>
              <a:buFontTx/>
              <a:buChar char="-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71450" indent="-171450">
              <a:lnSpc>
                <a:spcPct val="140269"/>
              </a:lnSpc>
              <a:buFontTx/>
              <a:buChar char="-"/>
            </a:pP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t-test, ANOVA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검정에서 정규성만족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등분산성만족 </a:t>
            </a:r>
            <a:r>
              <a:rPr lang="ko-KR" altLang="en-US" sz="1133" spc="-67" dirty="0" smtClean="0">
                <a:solidFill>
                  <a:srgbClr val="333333"/>
                </a:solidFill>
                <a:latin typeface="ONE Mobile OTF Regular"/>
              </a:rPr>
              <a:t>부분</a:t>
            </a:r>
            <a:endParaRPr lang="en-US" altLang="ko-KR" sz="1133" spc="-67" dirty="0" smtClean="0">
              <a:solidFill>
                <a:srgbClr val="333333"/>
              </a:solidFill>
              <a:latin typeface="ONE Mobile OTF Regular"/>
            </a:endParaRPr>
          </a:p>
          <a:p>
            <a:pPr marL="171450" indent="-171450">
              <a:lnSpc>
                <a:spcPct val="140269"/>
              </a:lnSpc>
              <a:buFontTx/>
              <a:buChar char="-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71450" indent="-171450">
              <a:lnSpc>
                <a:spcPct val="140269"/>
              </a:lnSpc>
              <a:buFontTx/>
              <a:buChar char="-"/>
            </a:pPr>
            <a:r>
              <a:rPr lang="ko-KR" altLang="en-US" sz="1133" spc="-67" dirty="0" smtClean="0">
                <a:solidFill>
                  <a:srgbClr val="333333"/>
                </a:solidFill>
                <a:latin typeface="ONE Mobile OTF Regular"/>
              </a:rPr>
              <a:t>좀 더 다양한 시각화를 시도해보지 못한 아쉬움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>
              <a:lnSpc>
                <a:spcPct val="140269"/>
              </a:lnSpc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>
              <a:lnSpc>
                <a:spcPct val="140269"/>
              </a:lnSpc>
            </a:pP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&lt;</a:t>
            </a:r>
            <a:r>
              <a:rPr lang="ko-KR" altLang="en-US" sz="1133" spc="-67" dirty="0" err="1">
                <a:solidFill>
                  <a:srgbClr val="333333"/>
                </a:solidFill>
                <a:latin typeface="ONE Mobile OTF Regular"/>
              </a:rPr>
              <a:t>느낀점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&gt;</a:t>
            </a:r>
          </a:p>
          <a:p>
            <a:pPr>
              <a:lnSpc>
                <a:spcPct val="140269"/>
              </a:lnSpc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71450" indent="-171450">
              <a:lnSpc>
                <a:spcPct val="140269"/>
              </a:lnSpc>
              <a:buFontTx/>
              <a:buChar char="-"/>
            </a:pP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평소 직관적으로 생각해왔던 것과 데이터의 결과가 다르게 나온 부분이 꽤 많았음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71450" indent="-171450">
              <a:lnSpc>
                <a:spcPct val="140269"/>
              </a:lnSpc>
              <a:buFont typeface="Wingdings" panose="05000000000000000000" pitchFamily="2" charset="2"/>
              <a:buChar char="è"/>
            </a:pP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그냥 생각만 하고 끝내는 것보다 실제 데이터를 수집하여  </a:t>
            </a:r>
            <a:r>
              <a:rPr lang="ko-KR" altLang="en-US" sz="1133" spc="-67" dirty="0" smtClean="0">
                <a:solidFill>
                  <a:srgbClr val="333333"/>
                </a:solidFill>
                <a:latin typeface="ONE Mobile OTF Regular"/>
              </a:rPr>
              <a:t>분석해 </a:t>
            </a:r>
            <a:r>
              <a:rPr lang="ko-KR" altLang="en-US" sz="1133" spc="-67" dirty="0" err="1" smtClean="0">
                <a:solidFill>
                  <a:srgbClr val="333333"/>
                </a:solidFill>
                <a:latin typeface="ONE Mobile OTF Regular"/>
              </a:rPr>
              <a:t>보는게</a:t>
            </a:r>
            <a:r>
              <a:rPr lang="ko-KR" altLang="en-US" sz="1133" spc="-67" dirty="0" smtClean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큰 의미가 있음을 깨달음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71450" indent="-171450">
              <a:lnSpc>
                <a:spcPct val="140269"/>
              </a:lnSpc>
              <a:buFont typeface="Wingdings" panose="05000000000000000000" pitchFamily="2" charset="2"/>
              <a:buChar char="è"/>
            </a:pP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기존의 생각과 충돌했던 부분에 대해 배경조사를 하는 것도 흥미로웠음</a:t>
            </a:r>
            <a:r>
              <a:rPr lang="en-US" altLang="ko-KR" sz="1133" spc="-67" dirty="0">
                <a:solidFill>
                  <a:srgbClr val="333333"/>
                </a:solidFill>
                <a:latin typeface="ONE Mobile OTF Regular"/>
              </a:rPr>
              <a:t>.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더 조사해보고 싶기도 </a:t>
            </a:r>
            <a:r>
              <a:rPr lang="ko-KR" altLang="en-US" sz="1133" spc="-67" dirty="0" smtClean="0">
                <a:solidFill>
                  <a:srgbClr val="333333"/>
                </a:solidFill>
                <a:latin typeface="ONE Mobile OTF Regular"/>
              </a:rPr>
              <a:t>함</a:t>
            </a:r>
            <a:endParaRPr lang="en-US" altLang="ko-KR" sz="1133" spc="-67" dirty="0" smtClean="0">
              <a:solidFill>
                <a:srgbClr val="333333"/>
              </a:solidFill>
              <a:latin typeface="ONE Mobile OTF Regular"/>
            </a:endParaRPr>
          </a:p>
          <a:p>
            <a:pPr marL="171450" indent="-171450">
              <a:lnSpc>
                <a:spcPct val="140269"/>
              </a:lnSpc>
              <a:buFont typeface="Wingdings" panose="05000000000000000000" pitchFamily="2" charset="2"/>
              <a:buChar char="è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71450" indent="-171450">
              <a:lnSpc>
                <a:spcPct val="140269"/>
              </a:lnSpc>
              <a:buFontTx/>
              <a:buChar char="-"/>
            </a:pPr>
            <a:r>
              <a:rPr lang="ko-KR" altLang="en-US" sz="1133" spc="-67" dirty="0" smtClean="0">
                <a:solidFill>
                  <a:srgbClr val="333333"/>
                </a:solidFill>
                <a:latin typeface="ONE Mobile OTF Regular"/>
              </a:rPr>
              <a:t>팀원들간의 하루 </a:t>
            </a:r>
            <a:r>
              <a:rPr lang="en-US" altLang="ko-KR" sz="1133" spc="-67" dirty="0" smtClean="0">
                <a:solidFill>
                  <a:srgbClr val="333333"/>
                </a:solidFill>
                <a:latin typeface="ONE Mobile OTF Regular"/>
              </a:rPr>
              <a:t>2-3</a:t>
            </a:r>
            <a:r>
              <a:rPr lang="ko-KR" altLang="en-US" sz="1133" spc="-67" dirty="0" err="1" smtClean="0">
                <a:solidFill>
                  <a:srgbClr val="333333"/>
                </a:solidFill>
                <a:latin typeface="ONE Mobile OTF Regular"/>
              </a:rPr>
              <a:t>회정도</a:t>
            </a:r>
            <a:r>
              <a:rPr lang="ko-KR" altLang="en-US" sz="1133" spc="-67" dirty="0" smtClean="0">
                <a:solidFill>
                  <a:srgbClr val="333333"/>
                </a:solidFill>
                <a:latin typeface="ONE Mobile OTF Regular"/>
              </a:rPr>
              <a:t> 정기적인 회의가 </a:t>
            </a:r>
            <a:r>
              <a:rPr lang="ko-KR" altLang="en-US" sz="1133" spc="-67" dirty="0" err="1" smtClean="0">
                <a:solidFill>
                  <a:srgbClr val="333333"/>
                </a:solidFill>
                <a:latin typeface="ONE Mobile OTF Regular"/>
              </a:rPr>
              <a:t>인사이트</a:t>
            </a:r>
            <a:r>
              <a:rPr lang="en-US" altLang="ko-KR" sz="1133" spc="-67" dirty="0" smtClean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altLang="en-US" sz="1133" spc="-67" dirty="0" smtClean="0">
                <a:solidFill>
                  <a:srgbClr val="333333"/>
                </a:solidFill>
                <a:latin typeface="ONE Mobile OTF Regular"/>
              </a:rPr>
              <a:t>및 아이디어 도출에 큰 도움이 되었음</a:t>
            </a:r>
            <a:endParaRPr lang="en-US" altLang="ko-KR" sz="1133" spc="-67" dirty="0" smtClean="0">
              <a:solidFill>
                <a:srgbClr val="333333"/>
              </a:solidFill>
              <a:latin typeface="ONE Mobile OTF Regular"/>
            </a:endParaRPr>
          </a:p>
          <a:p>
            <a:pPr>
              <a:lnSpc>
                <a:spcPct val="140269"/>
              </a:lnSpc>
            </a:pPr>
            <a:r>
              <a:rPr lang="en-US" altLang="ko-KR" sz="1133" spc="-67" dirty="0" smtClean="0">
                <a:solidFill>
                  <a:srgbClr val="333333"/>
                </a:solidFill>
                <a:latin typeface="ONE Mobile OTF Regular"/>
              </a:rPr>
              <a:t>-&gt; </a:t>
            </a:r>
            <a:r>
              <a:rPr lang="ko-KR" altLang="en-US" sz="1133" spc="-67" dirty="0" smtClean="0">
                <a:solidFill>
                  <a:srgbClr val="333333"/>
                </a:solidFill>
                <a:latin typeface="ONE Mobile OTF Regular"/>
              </a:rPr>
              <a:t>팀원들간의 커뮤니케이션을 정기적으로 진행했더니</a:t>
            </a:r>
            <a:r>
              <a:rPr lang="en-US" altLang="ko-KR" sz="1133" spc="-67" dirty="0" smtClean="0">
                <a:solidFill>
                  <a:srgbClr val="333333"/>
                </a:solidFill>
                <a:latin typeface="ONE Mobile OTF Regular"/>
              </a:rPr>
              <a:t>, 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혼자 </a:t>
            </a:r>
            <a:r>
              <a:rPr lang="ko-KR" altLang="en-US" sz="1133" spc="-67" dirty="0" err="1">
                <a:solidFill>
                  <a:srgbClr val="333333"/>
                </a:solidFill>
                <a:latin typeface="ONE Mobile OTF Regular"/>
              </a:rPr>
              <a:t>생각할때보다</a:t>
            </a: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altLang="en-US" sz="1133" spc="-67" dirty="0" smtClean="0">
                <a:solidFill>
                  <a:srgbClr val="333333"/>
                </a:solidFill>
                <a:latin typeface="ONE Mobile OTF Regular"/>
              </a:rPr>
              <a:t>어떤 변수들 간의 관계를 분석해볼지</a:t>
            </a:r>
            <a:r>
              <a:rPr lang="en-US" altLang="ko-KR" sz="1133" spc="-67" dirty="0" smtClean="0">
                <a:solidFill>
                  <a:srgbClr val="333333"/>
                </a:solidFill>
                <a:latin typeface="ONE Mobile OTF Regular"/>
              </a:rPr>
              <a:t>, </a:t>
            </a:r>
          </a:p>
          <a:p>
            <a:pPr>
              <a:lnSpc>
                <a:spcPct val="140269"/>
              </a:lnSpc>
            </a:pPr>
            <a:r>
              <a:rPr lang="ko-KR" altLang="en-US" sz="1133" spc="-67" dirty="0" smtClean="0">
                <a:solidFill>
                  <a:srgbClr val="333333"/>
                </a:solidFill>
                <a:latin typeface="ONE Mobile OTF Regular"/>
              </a:rPr>
              <a:t>어떤 스토리텔링을 하면 좋을지 더 다양하고 참신한 아이디어를 도출할 수 있었음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>
              <a:lnSpc>
                <a:spcPct val="140269"/>
              </a:lnSpc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>
              <a:lnSpc>
                <a:spcPct val="140269"/>
              </a:lnSpc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 marL="171450" indent="-171450">
              <a:lnSpc>
                <a:spcPct val="140269"/>
              </a:lnSpc>
              <a:buFontTx/>
              <a:buChar char="-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>
              <a:lnSpc>
                <a:spcPct val="140269"/>
              </a:lnSpc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B2C2A16-1233-7F8B-175B-5AAC0B8CE503}"/>
              </a:ext>
            </a:extLst>
          </p:cNvPr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77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EA2D-4532-09CF-9540-5CDA419C4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14449E-AE09-1151-691D-CE630AD7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7A13C7-5015-5FD4-8C6A-57FE7D3E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2F3BEC-EB8B-9205-6911-320E77196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67A7DE-60C7-840E-57F9-A1AB8D949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1495176-9E2F-8276-2DCF-65A7DB6AA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10B83B71-B63A-EACC-3731-5880215612A2}"/>
              </a:ext>
            </a:extLst>
          </p:cNvPr>
          <p:cNvSpPr txBox="1"/>
          <p:nvPr/>
        </p:nvSpPr>
        <p:spPr>
          <a:xfrm>
            <a:off x="3839749" y="948268"/>
            <a:ext cx="4320480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 err="1">
                <a:solidFill>
                  <a:srgbClr val="2F5CA1"/>
                </a:solidFill>
                <a:ea typeface="ONE Mobile Title OTF"/>
              </a:rPr>
              <a:t>느낀점</a:t>
            </a: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 </a:t>
            </a:r>
            <a:r>
              <a:rPr lang="en-US" altLang="ko-KR" sz="2600" spc="-133" dirty="0">
                <a:solidFill>
                  <a:srgbClr val="2F5CA1"/>
                </a:solidFill>
                <a:ea typeface="ONE Mobile Title OTF"/>
              </a:rPr>
              <a:t>&amp; </a:t>
            </a:r>
            <a:r>
              <a:rPr lang="en-US" altLang="ko-KR" sz="2600" spc="-133" dirty="0" err="1">
                <a:solidFill>
                  <a:srgbClr val="2F5CA1"/>
                </a:solidFill>
                <a:ea typeface="ONE Mobile Title OTF"/>
              </a:rPr>
              <a:t>QnA</a:t>
            </a:r>
            <a:endParaRPr lang="ko-KR" altLang="en-US" sz="2600" spc="-133" dirty="0">
              <a:solidFill>
                <a:srgbClr val="2F5CA1"/>
              </a:solidFill>
              <a:ea typeface="ONE Mobile Title OTF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2ECF8BA-2DAE-D65D-495A-EB3BCD870D1E}"/>
              </a:ext>
            </a:extLst>
          </p:cNvPr>
          <p:cNvSpPr txBox="1"/>
          <p:nvPr/>
        </p:nvSpPr>
        <p:spPr>
          <a:xfrm>
            <a:off x="2903315" y="1940984"/>
            <a:ext cx="7536837" cy="40004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40269"/>
              </a:lnSpc>
            </a:pPr>
            <a:r>
              <a:rPr lang="ko-KR" altLang="en-US" sz="2800" b="1" spc="-67" dirty="0" smtClean="0">
                <a:solidFill>
                  <a:srgbClr val="333333"/>
                </a:solidFill>
                <a:latin typeface="ONE Mobile OTF Regular"/>
              </a:rPr>
              <a:t>한 마디로 정리하자면</a:t>
            </a:r>
            <a:endParaRPr lang="en-US" altLang="ko-KR" sz="2800" b="1" spc="-67" dirty="0" smtClean="0">
              <a:solidFill>
                <a:srgbClr val="333333"/>
              </a:solidFill>
              <a:latin typeface="ONE Mobile OTF Regular"/>
            </a:endParaRPr>
          </a:p>
          <a:p>
            <a:pPr algn="ctr">
              <a:lnSpc>
                <a:spcPct val="140269"/>
              </a:lnSpc>
            </a:pPr>
            <a:r>
              <a:rPr lang="en-US" altLang="ko-KR" sz="2800" b="1" spc="-67" dirty="0" smtClean="0">
                <a:solidFill>
                  <a:srgbClr val="333333"/>
                </a:solidFill>
                <a:latin typeface="ONE Mobile OTF Regular"/>
              </a:rPr>
              <a:t> “</a:t>
            </a:r>
            <a:r>
              <a:rPr lang="ko-KR" altLang="en-US" sz="2800" b="1" spc="-67" dirty="0" smtClean="0">
                <a:solidFill>
                  <a:srgbClr val="333333"/>
                </a:solidFill>
                <a:latin typeface="ONE Mobile OTF Regular"/>
              </a:rPr>
              <a:t>서울시 </a:t>
            </a:r>
            <a:r>
              <a:rPr lang="ko-KR" altLang="en-US" sz="2800" b="1" spc="-67" dirty="0">
                <a:solidFill>
                  <a:srgbClr val="333333"/>
                </a:solidFill>
                <a:latin typeface="ONE Mobile OTF Regular"/>
              </a:rPr>
              <a:t>지하철의 </a:t>
            </a:r>
            <a:r>
              <a:rPr lang="ko-KR" altLang="en-US" sz="2800" b="1" spc="-67" dirty="0" err="1">
                <a:solidFill>
                  <a:srgbClr val="333333"/>
                </a:solidFill>
                <a:latin typeface="ONE Mobile OTF Regular"/>
              </a:rPr>
              <a:t>노선별</a:t>
            </a:r>
            <a:r>
              <a:rPr lang="en-US" altLang="ko-KR" sz="2800" b="1" spc="-67" dirty="0">
                <a:solidFill>
                  <a:srgbClr val="333333"/>
                </a:solidFill>
                <a:latin typeface="ONE Mobile OTF Regular"/>
              </a:rPr>
              <a:t>•</a:t>
            </a:r>
            <a:r>
              <a:rPr lang="ko-KR" altLang="en-US" sz="2800" b="1" spc="-67" dirty="0" err="1">
                <a:solidFill>
                  <a:srgbClr val="333333"/>
                </a:solidFill>
                <a:latin typeface="ONE Mobile OTF Regular"/>
              </a:rPr>
              <a:t>역별</a:t>
            </a:r>
            <a:r>
              <a:rPr lang="ko-KR" altLang="en-US" sz="2800" b="1" spc="-67" dirty="0">
                <a:solidFill>
                  <a:srgbClr val="333333"/>
                </a:solidFill>
                <a:latin typeface="ONE Mobile OTF Regular"/>
              </a:rPr>
              <a:t> </a:t>
            </a:r>
            <a:r>
              <a:rPr lang="ko-KR" altLang="en-US" sz="2800" b="1" spc="-67" dirty="0" err="1">
                <a:solidFill>
                  <a:srgbClr val="333333"/>
                </a:solidFill>
                <a:latin typeface="ONE Mobile OTF Regular"/>
              </a:rPr>
              <a:t>이용객수와</a:t>
            </a:r>
            <a:r>
              <a:rPr lang="ko-KR" altLang="en-US" sz="2800" b="1" spc="-67" dirty="0">
                <a:solidFill>
                  <a:srgbClr val="333333"/>
                </a:solidFill>
                <a:latin typeface="ONE Mobile OTF Regular"/>
              </a:rPr>
              <a:t> 면적 대비 편의시설 실태 분석을 통한 현황파악 및 </a:t>
            </a:r>
            <a:endParaRPr lang="en-US" altLang="ko-KR" sz="2800" b="1" spc="-67" dirty="0" smtClean="0">
              <a:solidFill>
                <a:srgbClr val="333333"/>
              </a:solidFill>
              <a:latin typeface="ONE Mobile OTF Regular"/>
            </a:endParaRPr>
          </a:p>
          <a:p>
            <a:pPr algn="ctr">
              <a:lnSpc>
                <a:spcPct val="140269"/>
              </a:lnSpc>
            </a:pPr>
            <a:r>
              <a:rPr lang="ko-KR" altLang="en-US" sz="2800" b="1" spc="-67" dirty="0" smtClean="0">
                <a:solidFill>
                  <a:srgbClr val="333333"/>
                </a:solidFill>
                <a:latin typeface="ONE Mobile OTF Regular"/>
              </a:rPr>
              <a:t>개선방향 고찰</a:t>
            </a:r>
            <a:r>
              <a:rPr lang="en-US" altLang="ko-KR" sz="2800" b="1" spc="-67" dirty="0" smtClean="0">
                <a:solidFill>
                  <a:srgbClr val="333333"/>
                </a:solidFill>
                <a:latin typeface="ONE Mobile OTF Regular"/>
              </a:rPr>
              <a:t>”</a:t>
            </a:r>
            <a:endParaRPr lang="en-US" altLang="ko-KR" sz="2800" b="1" spc="-67" dirty="0" smtClean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3703692-BD65-4F77-F5C4-5B94AB867DB5}"/>
              </a:ext>
            </a:extLst>
          </p:cNvPr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85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67A0F-6819-C224-8BA2-128DC27CE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2D5FB5-7346-88CA-8F93-3D75921C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708FFD0-C8F0-309D-5CE9-299340F91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D8AD1B-EF8A-D23F-A0A4-905CEC798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C69482A-45FD-E416-193E-2466A7A6F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F8640C4-AFC5-A6E2-B747-CFAF695A8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D3F9979E-3CC0-37A3-5C95-9FB1EA84327B}"/>
              </a:ext>
            </a:extLst>
          </p:cNvPr>
          <p:cNvSpPr txBox="1"/>
          <p:nvPr/>
        </p:nvSpPr>
        <p:spPr>
          <a:xfrm>
            <a:off x="3839749" y="948268"/>
            <a:ext cx="4320480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 err="1">
                <a:solidFill>
                  <a:srgbClr val="2F5CA1"/>
                </a:solidFill>
                <a:ea typeface="ONE Mobile Title OTF"/>
              </a:rPr>
              <a:t>느낀점</a:t>
            </a: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 </a:t>
            </a:r>
            <a:r>
              <a:rPr lang="en-US" altLang="ko-KR" sz="2600" spc="-133" dirty="0">
                <a:solidFill>
                  <a:srgbClr val="2F5CA1"/>
                </a:solidFill>
                <a:ea typeface="ONE Mobile Title OTF"/>
              </a:rPr>
              <a:t>&amp; </a:t>
            </a:r>
            <a:r>
              <a:rPr lang="en-US" altLang="ko-KR" sz="2600" spc="-133" dirty="0" err="1">
                <a:solidFill>
                  <a:srgbClr val="2F5CA1"/>
                </a:solidFill>
                <a:ea typeface="ONE Mobile Title OTF"/>
              </a:rPr>
              <a:t>QnA</a:t>
            </a:r>
            <a:endParaRPr lang="ko-KR" altLang="en-US" sz="2600" spc="-133" dirty="0">
              <a:solidFill>
                <a:srgbClr val="2F5CA1"/>
              </a:solidFill>
              <a:ea typeface="ONE Mobile Title OTF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4CB036D-10B1-4C44-862C-8FA4F346F99D}"/>
              </a:ext>
            </a:extLst>
          </p:cNvPr>
          <p:cNvSpPr txBox="1"/>
          <p:nvPr/>
        </p:nvSpPr>
        <p:spPr>
          <a:xfrm>
            <a:off x="2903315" y="1940984"/>
            <a:ext cx="7536837" cy="40004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40269"/>
              </a:lnSpc>
            </a:pPr>
            <a:r>
              <a:rPr lang="en-US" altLang="ko-KR" sz="3600" b="1" spc="-67" dirty="0" err="1">
                <a:solidFill>
                  <a:srgbClr val="333333"/>
                </a:solidFill>
                <a:latin typeface="ONE Mobile OTF Regular"/>
              </a:rPr>
              <a:t>QnA</a:t>
            </a:r>
            <a:endParaRPr lang="en-US" altLang="ko-KR" sz="3600" b="1" spc="-67" dirty="0">
              <a:solidFill>
                <a:srgbClr val="333333"/>
              </a:solidFill>
              <a:latin typeface="ONE Mobile OTF Regular"/>
            </a:endParaRPr>
          </a:p>
          <a:p>
            <a:pPr marL="171450" indent="-171450">
              <a:lnSpc>
                <a:spcPct val="140269"/>
              </a:lnSpc>
              <a:buFontTx/>
              <a:buChar char="-"/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  <a:p>
            <a:pPr>
              <a:lnSpc>
                <a:spcPct val="140269"/>
              </a:lnSpc>
            </a:pP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50108C8-EF0E-C892-4B6F-BA11CD6EA760}"/>
              </a:ext>
            </a:extLst>
          </p:cNvPr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8576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872067"/>
            <a:ext cx="11167533" cy="269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1663701"/>
            <a:ext cx="11167533" cy="46820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6300" y="5211234"/>
            <a:ext cx="6968067" cy="29548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67" y="5211234"/>
            <a:ext cx="6968067" cy="2954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267" y="389467"/>
            <a:ext cx="3683000" cy="939800"/>
          </a:xfrm>
          <a:prstGeom prst="rect">
            <a:avLst/>
          </a:prstGeom>
          <a:effectLst>
            <a:outerShdw blurRad="19663" dist="129704" dir="16380000">
              <a:srgbClr val="3A4CA8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935" y="889001"/>
            <a:ext cx="194733" cy="194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267" y="651934"/>
            <a:ext cx="3683000" cy="6688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1" y="889001"/>
            <a:ext cx="194733" cy="19473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190068" y="880535"/>
            <a:ext cx="1811867" cy="1693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33" spc="200">
                <a:solidFill>
                  <a:srgbClr val="5B6AB8"/>
                </a:solidFill>
                <a:ea typeface="Noto Sans CJK KR Regular"/>
              </a:rPr>
              <a:t>언우지다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50268" y="2607734"/>
            <a:ext cx="3920067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감사합니다</a:t>
            </a:r>
            <a:r>
              <a:rPr lang="en-US" altLang="ko-KR" sz="2600" spc="-133" dirty="0">
                <a:solidFill>
                  <a:srgbClr val="2F5CA1"/>
                </a:solidFill>
                <a:ea typeface="ONE Mobile Title OTF"/>
              </a:rPr>
              <a:t>.</a:t>
            </a:r>
            <a:endParaRPr lang="ko-KR" altLang="en-US" sz="2600" spc="-133" dirty="0">
              <a:solidFill>
                <a:srgbClr val="2F5CA1"/>
              </a:solidFill>
              <a:ea typeface="ONE Mobile Title OT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96833" y="4957233"/>
            <a:ext cx="3589867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400" spc="-67" dirty="0">
                <a:solidFill>
                  <a:srgbClr val="5B6AB8"/>
                </a:solidFill>
                <a:ea typeface="ONE Mobile OTF Bold"/>
              </a:rPr>
              <a:t>신부야</a:t>
            </a:r>
            <a:r>
              <a:rPr lang="en-US" sz="1400" spc="-67" dirty="0">
                <a:solidFill>
                  <a:srgbClr val="5B6AB8"/>
                </a:solidFill>
                <a:latin typeface="ONE Mobile OTF Bold"/>
              </a:rPr>
              <a:t>, </a:t>
            </a:r>
            <a:r>
              <a:rPr lang="ko-KR" altLang="en-US" sz="1400" spc="-67" dirty="0">
                <a:solidFill>
                  <a:srgbClr val="5B6AB8"/>
                </a:solidFill>
                <a:ea typeface="ONE Mobile OTF Bold"/>
              </a:rPr>
              <a:t>정수영</a:t>
            </a:r>
            <a:r>
              <a:rPr lang="en-US" sz="1400" spc="-67" dirty="0">
                <a:solidFill>
                  <a:srgbClr val="5B6AB8"/>
                </a:solidFill>
                <a:latin typeface="ONE Mobile OTF Bold"/>
              </a:rPr>
              <a:t>, </a:t>
            </a:r>
            <a:r>
              <a:rPr lang="ko-KR" altLang="en-US" sz="1400" spc="-67" dirty="0" err="1">
                <a:solidFill>
                  <a:srgbClr val="5B6AB8"/>
                </a:solidFill>
                <a:ea typeface="ONE Mobile OTF Bold"/>
              </a:rPr>
              <a:t>고순명</a:t>
            </a:r>
            <a:endParaRPr lang="ko-KR" altLang="en-US" sz="1400" spc="-67" dirty="0">
              <a:solidFill>
                <a:srgbClr val="5B6AB8"/>
              </a:solidFill>
              <a:ea typeface="ONE Mobile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305556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778000"/>
            <a:ext cx="11167533" cy="4614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733" y="1490134"/>
            <a:ext cx="1143000" cy="5757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0" y="1600200"/>
            <a:ext cx="262467" cy="2963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67" y="1786467"/>
            <a:ext cx="4673600" cy="4605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349067" y="2734733"/>
            <a:ext cx="321733" cy="79586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0534" y="3395133"/>
            <a:ext cx="3699933" cy="84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349067" y="3285067"/>
            <a:ext cx="321733" cy="7958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0534" y="3945467"/>
            <a:ext cx="3699933" cy="84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374467" y="3843867"/>
            <a:ext cx="321733" cy="7958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0534" y="4504267"/>
            <a:ext cx="3699933" cy="846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349067" y="4394200"/>
            <a:ext cx="321733" cy="79586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0534" y="5054600"/>
            <a:ext cx="3699933" cy="846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349067" y="4969933"/>
            <a:ext cx="321733" cy="79586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600" y="5630333"/>
            <a:ext cx="3699933" cy="846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151967" y="880533"/>
            <a:ext cx="18965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팀 소개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3641" y="3014134"/>
            <a:ext cx="2887133" cy="220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267" spc="-67" dirty="0" err="1">
                <a:solidFill>
                  <a:srgbClr val="333333"/>
                </a:solidFill>
                <a:ea typeface="ONE Mobile Title OTF"/>
              </a:rPr>
              <a:t>부수명다있소</a:t>
            </a:r>
            <a:endParaRPr lang="ko-KR" altLang="en-US" sz="1267" spc="-67" dirty="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54867" y="3031067"/>
            <a:ext cx="7196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000" spc="-67" dirty="0" err="1">
                <a:solidFill>
                  <a:srgbClr val="FFFFFF"/>
                </a:solidFill>
                <a:ea typeface="ONE Mobile Title OTF"/>
              </a:rPr>
              <a:t>팀명</a:t>
            </a:r>
            <a:endParaRPr lang="ko-KR" altLang="en-US" sz="1000" spc="-67" dirty="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097930" y="3564467"/>
            <a:ext cx="2887133" cy="220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267" spc="-67" dirty="0">
                <a:solidFill>
                  <a:srgbClr val="333333"/>
                </a:solidFill>
                <a:latin typeface="ONE Mobile Title OTF"/>
              </a:rPr>
              <a:t>2025.03.25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54867" y="3581400"/>
            <a:ext cx="7196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000" spc="-67" dirty="0">
                <a:solidFill>
                  <a:srgbClr val="FFFFFF"/>
                </a:solidFill>
                <a:ea typeface="ONE Mobile Title OTF"/>
              </a:rPr>
              <a:t>설립일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94134" y="4123267"/>
            <a:ext cx="2887133" cy="220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en-US" sz="1267" spc="-67" dirty="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154867" y="4140200"/>
            <a:ext cx="7196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000" spc="-67" dirty="0" err="1">
                <a:solidFill>
                  <a:srgbClr val="FFFFFF"/>
                </a:solidFill>
                <a:ea typeface="ONE Mobile Title OTF"/>
              </a:rPr>
              <a:t>고순명</a:t>
            </a:r>
            <a:endParaRPr lang="ko-KR" altLang="en-US" sz="1000" spc="-67" dirty="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074115" y="4660896"/>
            <a:ext cx="2953495" cy="23483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267" spc="-67" dirty="0">
                <a:solidFill>
                  <a:srgbClr val="333333"/>
                </a:solidFill>
                <a:ea typeface="ONE Mobile Title OTF"/>
              </a:rPr>
              <a:t>데이터 수집</a:t>
            </a:r>
            <a:r>
              <a:rPr lang="en-US" altLang="ko-KR" sz="1267" spc="-67" dirty="0">
                <a:solidFill>
                  <a:srgbClr val="333333"/>
                </a:solidFill>
                <a:ea typeface="ONE Mobile Title OTF"/>
              </a:rPr>
              <a:t>, </a:t>
            </a:r>
            <a:r>
              <a:rPr lang="ko-KR" altLang="en-US" sz="1267" spc="-67" dirty="0" err="1">
                <a:solidFill>
                  <a:srgbClr val="333333"/>
                </a:solidFill>
                <a:ea typeface="ONE Mobile Title OTF"/>
              </a:rPr>
              <a:t>전처리</a:t>
            </a:r>
            <a:r>
              <a:rPr lang="en-US" altLang="ko-KR" sz="1267" spc="-67" dirty="0">
                <a:solidFill>
                  <a:srgbClr val="333333"/>
                </a:solidFill>
                <a:ea typeface="ONE Mobile Title OTF"/>
              </a:rPr>
              <a:t>, </a:t>
            </a:r>
            <a:r>
              <a:rPr lang="ko-KR" altLang="en-US" sz="1267" spc="-67" dirty="0">
                <a:solidFill>
                  <a:srgbClr val="333333"/>
                </a:solidFill>
                <a:ea typeface="ONE Mobile Title OTF"/>
              </a:rPr>
              <a:t>시각화</a:t>
            </a:r>
            <a:r>
              <a:rPr lang="en-US" altLang="ko-KR" sz="1267" spc="-67" dirty="0">
                <a:solidFill>
                  <a:srgbClr val="333333"/>
                </a:solidFill>
                <a:ea typeface="ONE Mobile Title OTF"/>
              </a:rPr>
              <a:t>, </a:t>
            </a:r>
            <a:r>
              <a:rPr lang="ko-KR" altLang="en-US" sz="1267" spc="-67" dirty="0">
                <a:solidFill>
                  <a:srgbClr val="333333"/>
                </a:solidFill>
                <a:ea typeface="ONE Mobile Title OTF"/>
              </a:rPr>
              <a:t>분석</a:t>
            </a:r>
            <a:r>
              <a:rPr lang="en-US" altLang="ko-KR" sz="1267" spc="-67" dirty="0">
                <a:solidFill>
                  <a:srgbClr val="333333"/>
                </a:solidFill>
                <a:ea typeface="ONE Mobile Title OTF"/>
              </a:rPr>
              <a:t>, </a:t>
            </a:r>
            <a:r>
              <a:rPr lang="ko-KR" altLang="en-US" sz="1267" spc="-67" dirty="0" err="1" smtClean="0">
                <a:solidFill>
                  <a:srgbClr val="333333"/>
                </a:solidFill>
                <a:ea typeface="ONE Mobile Title OTF"/>
              </a:rPr>
              <a:t>피피티</a:t>
            </a:r>
            <a:r>
              <a:rPr lang="en-US" altLang="ko-KR" sz="1267" spc="-67" dirty="0" smtClean="0">
                <a:solidFill>
                  <a:srgbClr val="333333"/>
                </a:solidFill>
                <a:ea typeface="ONE Mobile Title OTF"/>
              </a:rPr>
              <a:t>,</a:t>
            </a:r>
            <a:r>
              <a:rPr lang="ko-KR" altLang="en-US" sz="1267" spc="-67" dirty="0" smtClean="0">
                <a:solidFill>
                  <a:srgbClr val="333333"/>
                </a:solidFill>
                <a:ea typeface="ONE Mobile Title OTF"/>
              </a:rPr>
              <a:t>발표</a:t>
            </a:r>
            <a:endParaRPr lang="ko-KR" altLang="en-US" sz="1267" spc="-67" dirty="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54867" y="4699000"/>
            <a:ext cx="7196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000" spc="-67" dirty="0">
                <a:solidFill>
                  <a:srgbClr val="FFFFFF"/>
                </a:solidFill>
                <a:ea typeface="ONE Mobile Title OTF"/>
              </a:rPr>
              <a:t>신부야</a:t>
            </a:r>
            <a:endParaRPr lang="en-US" altLang="ko-KR" sz="1000" spc="-67" dirty="0">
              <a:solidFill>
                <a:srgbClr val="FFFFFF"/>
              </a:solidFill>
              <a:ea typeface="ONE Mobile Title OTF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1000" spc="-67" dirty="0">
                <a:solidFill>
                  <a:srgbClr val="FFFFFF"/>
                </a:solidFill>
                <a:ea typeface="ONE Mobile Title OTF"/>
              </a:rPr>
              <a:t>(</a:t>
            </a:r>
            <a:r>
              <a:rPr lang="ko-KR" altLang="en-US" sz="1000" spc="-67" dirty="0">
                <a:solidFill>
                  <a:srgbClr val="FFFFFF"/>
                </a:solidFill>
                <a:ea typeface="ONE Mobile Title OTF"/>
              </a:rPr>
              <a:t>팀장</a:t>
            </a:r>
            <a:r>
              <a:rPr lang="en-US" altLang="ko-KR" sz="1000" spc="-67" dirty="0">
                <a:solidFill>
                  <a:srgbClr val="FFFFFF"/>
                </a:solidFill>
                <a:ea typeface="ONE Mobile Title OTF"/>
              </a:rPr>
              <a:t>)</a:t>
            </a:r>
            <a:endParaRPr lang="ko-KR" altLang="en-US" sz="1000" spc="-67" dirty="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083641" y="5244571"/>
            <a:ext cx="2887133" cy="2201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267" spc="-67" dirty="0">
                <a:solidFill>
                  <a:srgbClr val="333333"/>
                </a:solidFill>
                <a:ea typeface="ONE Mobile Title OTF"/>
              </a:rPr>
              <a:t>웹 개발</a:t>
            </a:r>
            <a:r>
              <a:rPr lang="en-US" altLang="ko-KR" sz="1267" spc="-67" dirty="0">
                <a:solidFill>
                  <a:srgbClr val="333333"/>
                </a:solidFill>
                <a:ea typeface="ONE Mobile Title OTF"/>
              </a:rPr>
              <a:t>, </a:t>
            </a:r>
            <a:r>
              <a:rPr lang="ko-KR" altLang="en-US" sz="1267" spc="-67" dirty="0">
                <a:solidFill>
                  <a:srgbClr val="333333"/>
                </a:solidFill>
                <a:ea typeface="ONE Mobile Title OTF"/>
              </a:rPr>
              <a:t>데이터 모델링</a:t>
            </a:r>
            <a:r>
              <a:rPr lang="en-US" altLang="ko-KR" sz="1267" spc="-67" dirty="0">
                <a:solidFill>
                  <a:srgbClr val="333333"/>
                </a:solidFill>
                <a:ea typeface="ONE Mobile Title OTF"/>
              </a:rPr>
              <a:t>, </a:t>
            </a:r>
            <a:r>
              <a:rPr lang="ko-KR" altLang="en-US" sz="1267" spc="-67" dirty="0">
                <a:solidFill>
                  <a:srgbClr val="333333"/>
                </a:solidFill>
                <a:ea typeface="ONE Mobile Title OTF"/>
              </a:rPr>
              <a:t>데이터 </a:t>
            </a:r>
            <a:r>
              <a:rPr lang="ko-KR" altLang="en-US" sz="1267" spc="-67" dirty="0" err="1">
                <a:solidFill>
                  <a:srgbClr val="333333"/>
                </a:solidFill>
                <a:ea typeface="ONE Mobile Title OTF"/>
              </a:rPr>
              <a:t>전처리</a:t>
            </a:r>
            <a:endParaRPr lang="ko-KR" altLang="en-US" sz="1267" spc="-67" dirty="0">
              <a:solidFill>
                <a:srgbClr val="333333"/>
              </a:solidFill>
              <a:ea typeface="ONE Mobile Title OTF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154867" y="5266267"/>
            <a:ext cx="7196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000" spc="-67" dirty="0">
                <a:solidFill>
                  <a:srgbClr val="FFFFFF"/>
                </a:solidFill>
                <a:ea typeface="ONE Mobile Title OTF"/>
              </a:rPr>
              <a:t>정수영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983618" y="4090097"/>
            <a:ext cx="3015569" cy="287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en-US" sz="1270" spc="-67" dirty="0">
                <a:solidFill>
                  <a:srgbClr val="333333"/>
                </a:solidFill>
                <a:ea typeface="ONE Mobile Title OTF"/>
              </a:rPr>
              <a:t>데이터 수집</a:t>
            </a:r>
            <a:r>
              <a:rPr lang="en-US" altLang="ko-KR" sz="1270" spc="-67" dirty="0">
                <a:solidFill>
                  <a:srgbClr val="333333"/>
                </a:solidFill>
                <a:ea typeface="ONE Mobile Title OTF"/>
              </a:rPr>
              <a:t>, </a:t>
            </a:r>
            <a:r>
              <a:rPr lang="ko-KR" altLang="en-US" sz="1270" spc="-67" dirty="0" err="1">
                <a:solidFill>
                  <a:srgbClr val="333333"/>
                </a:solidFill>
                <a:ea typeface="ONE Mobile Title OTF"/>
              </a:rPr>
              <a:t>전처리</a:t>
            </a:r>
            <a:r>
              <a:rPr lang="en-US" altLang="ko-KR" sz="1270" spc="-67" dirty="0">
                <a:solidFill>
                  <a:srgbClr val="333333"/>
                </a:solidFill>
                <a:ea typeface="ONE Mobile Title OTF"/>
              </a:rPr>
              <a:t>, </a:t>
            </a:r>
            <a:r>
              <a:rPr lang="ko-KR" altLang="en-US" sz="1270" spc="-67" dirty="0">
                <a:solidFill>
                  <a:srgbClr val="333333"/>
                </a:solidFill>
                <a:ea typeface="ONE Mobile Title OTF"/>
              </a:rPr>
              <a:t>시각화</a:t>
            </a:r>
            <a:r>
              <a:rPr lang="en-US" altLang="ko-KR" sz="1270" spc="-67" dirty="0">
                <a:solidFill>
                  <a:srgbClr val="333333"/>
                </a:solidFill>
                <a:ea typeface="ONE Mobile Title OTF"/>
              </a:rPr>
              <a:t>, </a:t>
            </a:r>
            <a:r>
              <a:rPr lang="ko-KR" altLang="en-US" sz="1270" spc="-67" dirty="0">
                <a:solidFill>
                  <a:srgbClr val="333333"/>
                </a:solidFill>
                <a:ea typeface="ONE Mobile Title OTF"/>
              </a:rPr>
              <a:t>분석</a:t>
            </a:r>
            <a:r>
              <a:rPr lang="en-US" altLang="ko-KR" sz="1270" spc="-67" dirty="0">
                <a:solidFill>
                  <a:srgbClr val="333333"/>
                </a:solidFill>
                <a:ea typeface="ONE Mobile Title OTF"/>
              </a:rPr>
              <a:t>, </a:t>
            </a:r>
            <a:r>
              <a:rPr lang="ko-KR" altLang="en-US" sz="1270" spc="-67" dirty="0" err="1">
                <a:solidFill>
                  <a:srgbClr val="333333"/>
                </a:solidFill>
                <a:ea typeface="ONE Mobile Title OTF"/>
              </a:rPr>
              <a:t>피피티</a:t>
            </a:r>
            <a:endParaRPr lang="ko-KR" altLang="ko-KR" sz="1270" spc="-67" dirty="0">
              <a:solidFill>
                <a:srgbClr val="333333"/>
              </a:solidFill>
              <a:ea typeface="ONE Mobile Title OTF"/>
            </a:endParaRPr>
          </a:p>
        </p:txBody>
      </p:sp>
      <p:pic>
        <p:nvPicPr>
          <p:cNvPr id="3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8297" y="5016500"/>
            <a:ext cx="3699933" cy="8467"/>
          </a:xfrm>
          <a:prstGeom prst="rect">
            <a:avLst/>
          </a:prstGeom>
        </p:spPr>
      </p:pic>
      <p:pic>
        <p:nvPicPr>
          <p:cNvPr id="38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119" y="889000"/>
            <a:ext cx="465667" cy="4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7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7" y="1786986"/>
            <a:ext cx="11167533" cy="4614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7" y="1778000"/>
            <a:ext cx="2294467" cy="4605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4"/>
            <a:ext cx="1143000" cy="575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431" y="3658406"/>
            <a:ext cx="2895600" cy="169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067" y="1634067"/>
            <a:ext cx="287867" cy="28786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8183" y="3631816"/>
            <a:ext cx="465667" cy="46566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5483" y="2278081"/>
            <a:ext cx="491067" cy="4910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41334" y="948267"/>
            <a:ext cx="27093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프로젝트</a:t>
            </a:r>
            <a:r>
              <a:rPr lang="en-US" sz="2600" spc="-133" dirty="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개요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32955" y="2593162"/>
            <a:ext cx="3038778" cy="10329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40269"/>
              </a:lnSpc>
            </a:pPr>
            <a:r>
              <a:rPr lang="ko-KR" altLang="en-US" sz="1133" spc="-67" dirty="0">
                <a:solidFill>
                  <a:srgbClr val="333333"/>
                </a:solidFill>
                <a:ea typeface="ONE Mobile OTF Regular"/>
              </a:rPr>
              <a:t>본 프로젝트는 서울시 </a:t>
            </a:r>
            <a:r>
              <a:rPr lang="en-US" altLang="ko-KR" sz="1133" spc="-67" dirty="0">
                <a:solidFill>
                  <a:srgbClr val="333333"/>
                </a:solidFill>
                <a:ea typeface="ONE Mobile OTF Regular"/>
              </a:rPr>
              <a:t>1-9</a:t>
            </a:r>
            <a:r>
              <a:rPr lang="ko-KR" altLang="en-US" sz="1133" spc="-67" dirty="0">
                <a:solidFill>
                  <a:srgbClr val="333333"/>
                </a:solidFill>
                <a:ea typeface="ONE Mobile OTF Regular"/>
              </a:rPr>
              <a:t>호선 지하철 역별</a:t>
            </a:r>
            <a:r>
              <a:rPr lang="en-US" altLang="ko-KR" sz="1133" spc="-67" dirty="0">
                <a:solidFill>
                  <a:srgbClr val="333333"/>
                </a:solidFill>
                <a:ea typeface="ONE Mobile OTF Regular"/>
              </a:rPr>
              <a:t>·</a:t>
            </a:r>
            <a:r>
              <a:rPr lang="ko-KR" altLang="en-US" sz="1133" spc="-67" dirty="0">
                <a:solidFill>
                  <a:srgbClr val="333333"/>
                </a:solidFill>
                <a:ea typeface="ONE Mobile OTF Regular"/>
              </a:rPr>
              <a:t>노선별 이용객 수와 역사 면적 대비 편의시설 간의 관계를 분석함으로써</a:t>
            </a:r>
            <a:r>
              <a:rPr lang="en-US" altLang="ko-KR" sz="1133" spc="-67" dirty="0">
                <a:solidFill>
                  <a:srgbClr val="333333"/>
                </a:solidFill>
                <a:ea typeface="ONE Mobile OTF Regular"/>
              </a:rPr>
              <a:t>, </a:t>
            </a:r>
            <a:r>
              <a:rPr lang="ko-KR" altLang="en-US" sz="1133" spc="-67" dirty="0">
                <a:solidFill>
                  <a:srgbClr val="333333"/>
                </a:solidFill>
                <a:ea typeface="ONE Mobile OTF Regular"/>
              </a:rPr>
              <a:t>지하철 이용의 편의성 및 안전성을 정량적으로 평가하는 데에 목표가 있다</a:t>
            </a:r>
            <a:r>
              <a:rPr lang="en-US" altLang="ko-KR" sz="1133" spc="-67" dirty="0">
                <a:solidFill>
                  <a:srgbClr val="333333"/>
                </a:solidFill>
                <a:ea typeface="ONE Mobile OTF Regular"/>
              </a:rPr>
              <a:t>. </a:t>
            </a:r>
            <a:endParaRPr lang="en-US" sz="1133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32955" y="2264227"/>
            <a:ext cx="2328333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33" spc="-67" dirty="0">
                <a:solidFill>
                  <a:srgbClr val="2F5CA1"/>
                </a:solidFill>
                <a:ea typeface="ONE Mobile Title OTF"/>
              </a:rPr>
              <a:t>프로젝트</a:t>
            </a:r>
            <a:r>
              <a:rPr lang="en-US" sz="1533" spc="-67" dirty="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altLang="en-US" sz="1533" spc="-67" dirty="0">
                <a:solidFill>
                  <a:srgbClr val="2F5CA1"/>
                </a:solidFill>
                <a:ea typeface="ONE Mobile Title OTF"/>
              </a:rPr>
              <a:t>목표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33734" y="2556934"/>
            <a:ext cx="2328333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en-US" sz="1533" spc="-67" dirty="0">
              <a:solidFill>
                <a:srgbClr val="2F5CA1"/>
              </a:solidFill>
              <a:ea typeface="ONE Mobile Title OTF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134316" y="4274180"/>
            <a:ext cx="4013199" cy="156280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altLang="en-US" sz="1133" spc="-67" dirty="0">
                <a:solidFill>
                  <a:srgbClr val="333333"/>
                </a:solidFill>
                <a:ea typeface="ONE Mobile OTF Regular"/>
              </a:rPr>
              <a:t> 코로나</a:t>
            </a:r>
            <a:r>
              <a:rPr lang="en-US" altLang="ko-KR" sz="1133" spc="-67" dirty="0">
                <a:solidFill>
                  <a:srgbClr val="333333"/>
                </a:solidFill>
                <a:ea typeface="ONE Mobile OTF Regular"/>
              </a:rPr>
              <a:t>19  </a:t>
            </a:r>
            <a:r>
              <a:rPr lang="ko-KR" altLang="en-US" sz="1133" spc="-67" dirty="0" err="1">
                <a:solidFill>
                  <a:srgbClr val="333333"/>
                </a:solidFill>
                <a:ea typeface="ONE Mobile OTF Regular"/>
              </a:rPr>
              <a:t>팬데믹</a:t>
            </a:r>
            <a:r>
              <a:rPr lang="ko-KR" altLang="en-US" sz="1133" spc="-67" dirty="0">
                <a:solidFill>
                  <a:srgbClr val="333333"/>
                </a:solidFill>
                <a:ea typeface="ONE Mobile OTF Regular"/>
              </a:rPr>
              <a:t> 이후 사회가 정상화되면서 대중교통 이용객 수가  빠르게 회복되고 있으며</a:t>
            </a:r>
            <a:r>
              <a:rPr lang="en-US" altLang="ko-KR" sz="1133" spc="-67" dirty="0">
                <a:solidFill>
                  <a:srgbClr val="333333"/>
                </a:solidFill>
                <a:ea typeface="ONE Mobile OTF Regular"/>
              </a:rPr>
              <a:t>, </a:t>
            </a:r>
            <a:r>
              <a:rPr lang="ko-KR" altLang="en-US" sz="1133" spc="-67" dirty="0">
                <a:solidFill>
                  <a:srgbClr val="333333"/>
                </a:solidFill>
                <a:ea typeface="ONE Mobile OTF Regular"/>
              </a:rPr>
              <a:t>특히 서울시 지하철은 매년 이용객수가 꾸준히 증가하고 높은 혼잡도를 자랑한다</a:t>
            </a:r>
            <a:r>
              <a:rPr lang="en-US" altLang="ko-KR" sz="1133" spc="-67" dirty="0">
                <a:solidFill>
                  <a:srgbClr val="333333"/>
                </a:solidFill>
                <a:ea typeface="ONE Mobile OTF Regular"/>
              </a:rPr>
              <a:t>. </a:t>
            </a:r>
            <a:r>
              <a:rPr lang="ko-KR" altLang="en-US" sz="1133" spc="-67" dirty="0">
                <a:solidFill>
                  <a:srgbClr val="333333"/>
                </a:solidFill>
                <a:ea typeface="ONE Mobile OTF Regular"/>
              </a:rPr>
              <a:t>모든 역이 동일한 수준의 편의시설을 제공하는 것은 아니며</a:t>
            </a:r>
            <a:r>
              <a:rPr lang="en-US" altLang="ko-KR" sz="1133" spc="-67" dirty="0">
                <a:solidFill>
                  <a:srgbClr val="333333"/>
                </a:solidFill>
                <a:ea typeface="ONE Mobile OTF Regular"/>
              </a:rPr>
              <a:t>, </a:t>
            </a:r>
            <a:r>
              <a:rPr lang="ko-KR" altLang="en-US" sz="1133" spc="-67" dirty="0">
                <a:solidFill>
                  <a:srgbClr val="333333"/>
                </a:solidFill>
                <a:ea typeface="ONE Mobile OTF Regular"/>
              </a:rPr>
              <a:t>역사 면적과 이용자수에 따라 편의시설의 분포가 다르게 나타날 것으로 예상된다</a:t>
            </a:r>
            <a:r>
              <a:rPr lang="en-US" altLang="ko-KR" sz="1133" spc="-67" dirty="0">
                <a:solidFill>
                  <a:srgbClr val="333333"/>
                </a:solidFill>
                <a:ea typeface="ONE Mobile OTF Regular"/>
              </a:rPr>
              <a:t>.</a:t>
            </a:r>
          </a:p>
          <a:p>
            <a:pPr lvl="0" algn="l">
              <a:lnSpc>
                <a:spcPct val="140269"/>
              </a:lnSpc>
            </a:pPr>
            <a:r>
              <a:rPr lang="ko-KR" altLang="en-US" sz="1133" spc="-67" dirty="0">
                <a:solidFill>
                  <a:srgbClr val="333333"/>
                </a:solidFill>
                <a:ea typeface="ONE Mobile OTF Regular"/>
              </a:rPr>
              <a:t>본 프로젝트를 통해 서울시 지하철의 편의시설의 실태를 파악하고 향후 개선 방향을 제시함으로써 서울시민들의 이동 편의성을 높이고 쾌적한 도시 환경을 조성하는데 기여할 수 있을 것을 기대한다</a:t>
            </a:r>
            <a:r>
              <a:rPr lang="en-US" altLang="ko-KR" sz="1133" spc="-67" dirty="0">
                <a:solidFill>
                  <a:srgbClr val="333333"/>
                </a:solidFill>
                <a:ea typeface="ONE Mobile OTF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77167" y="3765661"/>
            <a:ext cx="2328333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33" spc="-67" dirty="0">
                <a:solidFill>
                  <a:srgbClr val="2F5CA1"/>
                </a:solidFill>
                <a:ea typeface="ONE Mobile Title OTF"/>
              </a:rPr>
              <a:t>프로젝트</a:t>
            </a:r>
            <a:r>
              <a:rPr lang="en-US" sz="1533" spc="-67" dirty="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altLang="en-US" sz="1533" spc="-67" dirty="0">
                <a:solidFill>
                  <a:srgbClr val="2F5CA1"/>
                </a:solidFill>
                <a:ea typeface="ONE Mobile Title OTF"/>
              </a:rPr>
              <a:t>필요성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872" y="2560570"/>
            <a:ext cx="5137585" cy="25687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59699" y="5175557"/>
            <a:ext cx="4288367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/>
              <a:t>▲</a:t>
            </a:r>
            <a:r>
              <a:rPr lang="en-US" altLang="ko-KR" sz="933" dirty="0"/>
              <a:t> </a:t>
            </a:r>
            <a:r>
              <a:rPr lang="ko-KR" altLang="en-US" sz="933" dirty="0"/>
              <a:t>코로나</a:t>
            </a:r>
            <a:r>
              <a:rPr lang="en-US" altLang="ko-KR" sz="933" dirty="0"/>
              <a:t>19 </a:t>
            </a:r>
            <a:r>
              <a:rPr lang="ko-KR" altLang="en-US" sz="933" dirty="0"/>
              <a:t>사태 발발 직후 급격히 감소하였지만</a:t>
            </a:r>
            <a:r>
              <a:rPr lang="en-US" altLang="ko-KR" sz="933" dirty="0"/>
              <a:t>, </a:t>
            </a:r>
          </a:p>
          <a:p>
            <a:pPr algn="ctr"/>
            <a:r>
              <a:rPr lang="en-US" altLang="ko-KR" sz="933" dirty="0"/>
              <a:t>2022</a:t>
            </a:r>
            <a:r>
              <a:rPr lang="ko-KR" altLang="en-US" sz="933" dirty="0"/>
              <a:t>년부터 꾸준하게 늘어나고 있음</a:t>
            </a:r>
          </a:p>
        </p:txBody>
      </p:sp>
      <p:pic>
        <p:nvPicPr>
          <p:cNvPr id="2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1846" y="922867"/>
            <a:ext cx="491067" cy="49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2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778000"/>
            <a:ext cx="11167533" cy="4614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7" y="1778000"/>
            <a:ext cx="2294467" cy="4605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4"/>
            <a:ext cx="1143000" cy="5757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067" y="1634067"/>
            <a:ext cx="287867" cy="28786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0551" y="952691"/>
            <a:ext cx="491067" cy="4910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41334" y="948267"/>
            <a:ext cx="27093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프로젝트 개요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33734" y="2556934"/>
            <a:ext cx="2328333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altLang="en-US" sz="1533" spc="-67" dirty="0">
              <a:solidFill>
                <a:srgbClr val="2F5CA1"/>
              </a:solidFill>
              <a:ea typeface="ONE Mobile Title OTF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79" y="2209800"/>
            <a:ext cx="6916169" cy="341649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181" y="2308905"/>
            <a:ext cx="4108327" cy="266102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174938" y="5250246"/>
            <a:ext cx="415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 </a:t>
            </a:r>
            <a:r>
              <a:rPr lang="en-US" altLang="ko-KR" sz="1200" dirty="0">
                <a:hlinkClick r:id="rId11"/>
              </a:rPr>
              <a:t>https://www.redaily.co.kr/news/articleView.html?idxno=11429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913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778000"/>
            <a:ext cx="11167533" cy="4614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820" y="4369093"/>
            <a:ext cx="1525947" cy="715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4"/>
            <a:ext cx="1143000" cy="5757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529066" y="1926203"/>
            <a:ext cx="731985" cy="178633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0" y="4724400"/>
            <a:ext cx="2887133" cy="846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83" y="3447832"/>
            <a:ext cx="3488267" cy="199813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63133" y="3843867"/>
            <a:ext cx="287867" cy="28786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54667" y="3911600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63133" y="4343400"/>
            <a:ext cx="287867" cy="28786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54667" y="4411133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02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63133" y="4842933"/>
            <a:ext cx="287867" cy="28786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134" y="4224867"/>
            <a:ext cx="2887133" cy="846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134" y="4732867"/>
            <a:ext cx="2887133" cy="846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9734" y="1634067"/>
            <a:ext cx="372533" cy="279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0769" y="2691015"/>
            <a:ext cx="220133" cy="24553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5600" y="4953000"/>
            <a:ext cx="220133" cy="24553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4419600" y="948267"/>
            <a:ext cx="3352800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데이터 수집 및 전처리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453467" y="2446867"/>
            <a:ext cx="4969933" cy="3217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pc="-67" dirty="0">
              <a:solidFill>
                <a:srgbClr val="333333"/>
              </a:solidFill>
              <a:latin typeface="ONE Mobile Title OTF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496303" y="2654300"/>
            <a:ext cx="1054173" cy="2634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333" spc="-67">
                <a:solidFill>
                  <a:srgbClr val="FFFFFF"/>
                </a:solidFill>
                <a:ea typeface="ONE Mobile Title OTF"/>
              </a:rPr>
              <a:t>데이터 </a:t>
            </a:r>
            <a:r>
              <a:rPr lang="ko-KR" altLang="en-US" sz="1333" spc="-67" dirty="0" err="1">
                <a:solidFill>
                  <a:srgbClr val="FFFFFF"/>
                </a:solidFill>
                <a:ea typeface="ONE Mobile Title OTF"/>
              </a:rPr>
              <a:t>수집처</a:t>
            </a:r>
            <a:endParaRPr lang="ko-KR" altLang="en-US" sz="1333" spc="-67" dirty="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5774267" y="4936067"/>
            <a:ext cx="7620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333" spc="-67" dirty="0">
                <a:solidFill>
                  <a:srgbClr val="FFFFFF"/>
                </a:solidFill>
                <a:ea typeface="ONE Mobile Title OTF"/>
              </a:rPr>
              <a:t>수집 방법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27200" y="3877733"/>
            <a:ext cx="2573867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1133" spc="-67" dirty="0">
              <a:solidFill>
                <a:srgbClr val="333333"/>
              </a:solidFill>
              <a:latin typeface="ONE Mobile OTF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727200" y="4377267"/>
            <a:ext cx="2692400" cy="2455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1133" spc="-67" dirty="0">
              <a:solidFill>
                <a:srgbClr val="333333"/>
              </a:solidFill>
              <a:latin typeface="ONE Mobile OTF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727200" y="4885267"/>
            <a:ext cx="2573867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1133" spc="-67" dirty="0">
              <a:solidFill>
                <a:srgbClr val="333333"/>
              </a:solidFill>
              <a:latin typeface="ONE Mobile OTF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354667" y="4910667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780867" y="3903133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933" spc="-67" dirty="0">
              <a:solidFill>
                <a:srgbClr val="FFFFFF"/>
              </a:solidFill>
              <a:latin typeface="ONE Mobile Title OTF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7780867" y="4402667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02</a:t>
            </a:r>
          </a:p>
        </p:txBody>
      </p:sp>
      <p:pic>
        <p:nvPicPr>
          <p:cNvPr id="49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67" y="1041400"/>
            <a:ext cx="372533" cy="2794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7289" y="4264759"/>
            <a:ext cx="1142951" cy="44514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4867" y="4756448"/>
            <a:ext cx="1581040" cy="41066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3740897"/>
            <a:ext cx="1099248" cy="43053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58814" y="2564202"/>
            <a:ext cx="3947237" cy="3255317"/>
          </a:xfrm>
          <a:prstGeom prst="rect">
            <a:avLst/>
          </a:prstGeom>
        </p:spPr>
      </p:pic>
      <p:pic>
        <p:nvPicPr>
          <p:cNvPr id="56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7914819" y="1455895"/>
            <a:ext cx="635226" cy="1448316"/>
          </a:xfrm>
          <a:prstGeom prst="rect">
            <a:avLst/>
          </a:prstGeom>
        </p:spPr>
      </p:pic>
      <p:pic>
        <p:nvPicPr>
          <p:cNvPr id="57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9781" y="2070100"/>
            <a:ext cx="220133" cy="245533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7844763" y="2055185"/>
            <a:ext cx="1102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1200" spc="-67" dirty="0" err="1">
                <a:solidFill>
                  <a:srgbClr val="FFFFFF"/>
                </a:solidFill>
                <a:ea typeface="ONE Mobile Title OTF"/>
              </a:rPr>
              <a:t>원데이터</a:t>
            </a:r>
            <a:r>
              <a:rPr lang="ko-KR" altLang="en-US" sz="1200" spc="-67" dirty="0">
                <a:solidFill>
                  <a:srgbClr val="FFFFFF"/>
                </a:solidFill>
                <a:ea typeface="ONE Mobile Title OTF"/>
              </a:rPr>
              <a:t> 목록</a:t>
            </a:r>
            <a:endParaRPr lang="ko-KR" altLang="ko-KR" sz="1200" spc="-67" dirty="0">
              <a:solidFill>
                <a:srgbClr val="FFFFFF"/>
              </a:solidFill>
              <a:ea typeface="ONE Mobile Title OTF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63497" y="2315634"/>
            <a:ext cx="390647" cy="5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3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7" y="1778000"/>
            <a:ext cx="11167533" cy="4614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3" y="1490134"/>
            <a:ext cx="1143000" cy="57573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780867" y="4902200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4667" y="3911600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 dirty="0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4667" y="4411133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02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134" y="4224867"/>
            <a:ext cx="2887133" cy="846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734" y="1634067"/>
            <a:ext cx="372533" cy="279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134" y="3843867"/>
            <a:ext cx="220133" cy="24553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00" y="4953000"/>
            <a:ext cx="220133" cy="24553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4419600" y="948267"/>
            <a:ext cx="3352800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데이터 수집 및 전처리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74267" y="3852333"/>
            <a:ext cx="7620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333" spc="-67">
                <a:solidFill>
                  <a:srgbClr val="FFFFFF"/>
                </a:solidFill>
                <a:ea typeface="ONE Mobile Title OTF"/>
              </a:rPr>
              <a:t>주요방안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74267" y="4936067"/>
            <a:ext cx="7620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333" spc="-67">
                <a:solidFill>
                  <a:srgbClr val="FFFFFF"/>
                </a:solidFill>
                <a:ea typeface="ONE Mobile Title OTF"/>
              </a:rPr>
              <a:t>실행계획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54667" y="4910667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780867" y="3903133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 dirty="0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pic>
        <p:nvPicPr>
          <p:cNvPr id="49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667" y="1041400"/>
            <a:ext cx="372533" cy="2794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519" y="4216400"/>
            <a:ext cx="3067478" cy="211484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7492" y="2329874"/>
            <a:ext cx="2466040" cy="155236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2496" y="1855513"/>
            <a:ext cx="2412305" cy="144567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0656" y="3272068"/>
            <a:ext cx="2114321" cy="160688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0758" y="3993572"/>
            <a:ext cx="2172694" cy="130837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5477" y="4813487"/>
            <a:ext cx="1782824" cy="145626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0043" y="3899632"/>
            <a:ext cx="2164379" cy="132655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52650" y="5232401"/>
            <a:ext cx="1818671" cy="1152779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8148" y="1337100"/>
            <a:ext cx="3054213" cy="2518833"/>
          </a:xfrm>
          <a:prstGeom prst="rect">
            <a:avLst/>
          </a:prstGeom>
        </p:spPr>
      </p:pic>
      <p:sp>
        <p:nvSpPr>
          <p:cNvPr id="54" name="오른쪽 화살표 53"/>
          <p:cNvSpPr/>
          <p:nvPr/>
        </p:nvSpPr>
        <p:spPr>
          <a:xfrm rot="5400000">
            <a:off x="2143255" y="3595968"/>
            <a:ext cx="570880" cy="812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4" name="오른쪽 화살표 63"/>
          <p:cNvSpPr/>
          <p:nvPr/>
        </p:nvSpPr>
        <p:spPr>
          <a:xfrm rot="1238082">
            <a:off x="3956620" y="3301590"/>
            <a:ext cx="823585" cy="812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1211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609600"/>
            <a:ext cx="11167533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7" y="1778000"/>
            <a:ext cx="11167533" cy="4614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733" y="1490134"/>
            <a:ext cx="1143000" cy="57573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780867" y="4902200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4667" y="3911600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 dirty="0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4667" y="4411133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02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134" y="4224867"/>
            <a:ext cx="2887133" cy="846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734" y="1634067"/>
            <a:ext cx="372533" cy="279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134" y="3843867"/>
            <a:ext cx="220133" cy="24553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00" y="4953000"/>
            <a:ext cx="220133" cy="24553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4419600" y="948267"/>
            <a:ext cx="3352800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데이터 수집 및 전처리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74267" y="3852333"/>
            <a:ext cx="7620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333" spc="-67">
                <a:solidFill>
                  <a:srgbClr val="FFFFFF"/>
                </a:solidFill>
                <a:ea typeface="ONE Mobile Title OTF"/>
              </a:rPr>
              <a:t>주요방안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74267" y="4936067"/>
            <a:ext cx="7620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333" spc="-67">
                <a:solidFill>
                  <a:srgbClr val="FFFFFF"/>
                </a:solidFill>
                <a:ea typeface="ONE Mobile Title OTF"/>
              </a:rPr>
              <a:t>실행계획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54667" y="4910667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>
                <a:solidFill>
                  <a:srgbClr val="FFFFFF"/>
                </a:solidFill>
                <a:latin typeface="ONE Mobile Title OTF"/>
              </a:rPr>
              <a:t>03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780867" y="3903133"/>
            <a:ext cx="313267" cy="160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3" spc="-67" dirty="0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pic>
        <p:nvPicPr>
          <p:cNvPr id="49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667" y="1041400"/>
            <a:ext cx="372533" cy="279400"/>
          </a:xfrm>
          <a:prstGeom prst="rect">
            <a:avLst/>
          </a:prstGeom>
        </p:spPr>
      </p:pic>
      <p:sp>
        <p:nvSpPr>
          <p:cNvPr id="64" name="오른쪽 화살표 63"/>
          <p:cNvSpPr/>
          <p:nvPr/>
        </p:nvSpPr>
        <p:spPr>
          <a:xfrm rot="1238082">
            <a:off x="3956620" y="3301590"/>
            <a:ext cx="823585" cy="812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7157" y="2237413"/>
            <a:ext cx="9057240" cy="327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1778001"/>
            <a:ext cx="11167533" cy="461433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1" y="609600"/>
            <a:ext cx="11167533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8" y="1778001"/>
            <a:ext cx="2294467" cy="4605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733" y="1490135"/>
            <a:ext cx="1143000" cy="5757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133" y="3937001"/>
            <a:ext cx="2895600" cy="16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5537200" y="4072468"/>
            <a:ext cx="3048000" cy="169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2068" y="1634068"/>
            <a:ext cx="287867" cy="2878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41335" y="948268"/>
            <a:ext cx="2709333" cy="465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spc="-133" dirty="0">
                <a:solidFill>
                  <a:srgbClr val="2F5CA1"/>
                </a:solidFill>
                <a:ea typeface="ONE Mobile Title OTF"/>
              </a:rPr>
              <a:t>시각화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11824" y="5185833"/>
            <a:ext cx="6100424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ko-KR" altLang="en-US" sz="1133" spc="-67" dirty="0">
                <a:solidFill>
                  <a:srgbClr val="333333"/>
                </a:solidFill>
              </a:rPr>
              <a:t>▲ 평균이용객수와  전체 편의시설물개수는 어느정도 상관성이 있음을 알 수 있음</a:t>
            </a:r>
            <a:endParaRPr lang="en-US" altLang="ko-KR" sz="1133" spc="-67" dirty="0">
              <a:solidFill>
                <a:srgbClr val="333333"/>
              </a:solidFill>
            </a:endParaRPr>
          </a:p>
          <a:p>
            <a:pPr lvl="0" algn="l">
              <a:lnSpc>
                <a:spcPct val="140269"/>
              </a:lnSpc>
            </a:pPr>
            <a:r>
              <a:rPr lang="ko-KR" altLang="en-US" sz="1133" spc="-67" dirty="0">
                <a:solidFill>
                  <a:srgbClr val="333333"/>
                </a:solidFill>
                <a:latin typeface="ONE Mobile OTF Regular"/>
              </a:rPr>
              <a:t>반면 역사 면적과 전체 편의시설물개수는 큰 상관성이 </a:t>
            </a:r>
            <a:r>
              <a:rPr lang="ko-KR" altLang="en-US" sz="1133" spc="-67" dirty="0" err="1">
                <a:solidFill>
                  <a:srgbClr val="333333"/>
                </a:solidFill>
                <a:latin typeface="ONE Mobile OTF Regular"/>
              </a:rPr>
              <a:t>없어보임</a:t>
            </a:r>
            <a:endParaRPr lang="en-US" altLang="ko-KR" sz="1133" spc="-67" dirty="0">
              <a:solidFill>
                <a:srgbClr val="333333"/>
              </a:solidFill>
              <a:latin typeface="ONE Mobile OTF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49133" y="4665133"/>
            <a:ext cx="2895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269"/>
              </a:lnSpc>
            </a:pPr>
            <a:r>
              <a:rPr lang="en-US" sz="1133" spc="-67" dirty="0">
                <a:solidFill>
                  <a:srgbClr val="333333"/>
                </a:solidFill>
                <a:latin typeface="ONE Mobile OTF Regular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43" y="2314715"/>
            <a:ext cx="8864599" cy="295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3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2191</Words>
  <Application>Microsoft Office PowerPoint</Application>
  <PresentationFormat>와이드스크린</PresentationFormat>
  <Paragraphs>288</Paragraphs>
  <Slides>26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esamanru OTF Light</vt:lpstr>
      <vt:lpstr>esamanru OTF Medium</vt:lpstr>
      <vt:lpstr>Noto Sans CJK KR Regular</vt:lpstr>
      <vt:lpstr>ONE Mobile OTF Bold</vt:lpstr>
      <vt:lpstr>ONE Mobile OTF Regular</vt:lpstr>
      <vt:lpstr>ONE Mobile Title OTF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ITSC</cp:lastModifiedBy>
  <cp:revision>18</cp:revision>
  <dcterms:created xsi:type="dcterms:W3CDTF">2025-03-31T12:57:57Z</dcterms:created>
  <dcterms:modified xsi:type="dcterms:W3CDTF">2025-04-01T00:51:58Z</dcterms:modified>
</cp:coreProperties>
</file>